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9"/>
  </p:notesMasterIdLst>
  <p:sldIdLst>
    <p:sldId id="269" r:id="rId2"/>
    <p:sldId id="278" r:id="rId3"/>
    <p:sldId id="289" r:id="rId4"/>
    <p:sldId id="314" r:id="rId5"/>
    <p:sldId id="330" r:id="rId6"/>
    <p:sldId id="342" r:id="rId7"/>
    <p:sldId id="353" r:id="rId8"/>
  </p:sldIdLst>
  <p:sldSz cx="12192000" cy="6858000"/>
  <p:notesSz cx="6858000" cy="12192000"/>
  <p:embeddedFontLst>
    <p:embeddedFont>
      <p:font typeface="M PLUS Rounded 1c" panose="020B0502020203020207" pitchFamily="34" charset="-128"/>
      <p:regular r:id="rId10"/>
      <p:bold r:id="rId11"/>
    </p:embeddedFont>
    <p:embeddedFont>
      <p:font typeface="Zen Maru Gothic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719"/>
  </p:normalViewPr>
  <p:slideViewPr>
    <p:cSldViewPr snapToGrid="0">
      <p:cViewPr varScale="1">
        <p:scale>
          <a:sx n="88" d="100"/>
          <a:sy n="88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5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25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25.png"/><Relationship Id="rId21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openxmlformats.org/officeDocument/2006/relationships/image" Target="../media/image63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8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25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25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 descr="preencoded.png"/>
          <p:cNvPicPr preferRelativeResize="0"/>
          <p:nvPr/>
        </p:nvPicPr>
        <p:blipFill rotWithShape="1">
          <a:blip r:embed="rId3">
            <a:alphaModFix amt="60000"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 descr="preencoded.png"/>
          <p:cNvPicPr preferRelativeResize="0"/>
          <p:nvPr/>
        </p:nvPicPr>
        <p:blipFill rotWithShape="1">
          <a:blip r:embed="rId4">
            <a:alphaModFix/>
          </a:blip>
          <a:srcRect l="-200" r="-199"/>
          <a:stretch/>
        </p:blipFill>
        <p:spPr>
          <a:xfrm>
            <a:off x="0" y="6782105"/>
            <a:ext cx="12191695" cy="7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9334195" y="-952805"/>
            <a:ext cx="3810305" cy="3810305"/>
          </a:xfrm>
          <a:prstGeom prst="ellipse">
            <a:avLst/>
          </a:prstGeom>
          <a:solidFill>
            <a:srgbClr val="F0F9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76402" y="5429707"/>
            <a:ext cx="1904695" cy="1904695"/>
          </a:xfrm>
          <a:prstGeom prst="ellipse">
            <a:avLst/>
          </a:prstGeom>
          <a:solidFill>
            <a:srgbClr val="FFF7ED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571500" y="961949"/>
            <a:ext cx="6529730" cy="85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まず伝えたいこと：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この仕組みはです 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571500" y="1895551"/>
            <a:ext cx="659191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500"/>
              <a:buFont typeface="Zen Maru Gothic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安心して始められる学びの土台があります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71500" y="2542946"/>
            <a:ext cx="6400800" cy="838505"/>
          </a:xfrm>
          <a:prstGeom prst="roundRect">
            <a:avLst>
              <a:gd name="adj" fmla="val 19827"/>
            </a:avLst>
          </a:prstGeom>
          <a:solidFill>
            <a:srgbClr val="FFFFFF">
              <a:alpha val="90196"/>
            </a:srgbClr>
          </a:solidFill>
          <a:ln>
            <a:noFill/>
          </a:ln>
          <a:effectLst>
            <a:outerShdw blurRad="76200" dist="254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571500" y="2542946"/>
            <a:ext cx="57607" cy="838505"/>
          </a:xfrm>
          <a:prstGeom prst="roundRect">
            <a:avLst>
              <a:gd name="adj" fmla="val 288601"/>
            </a:avLst>
          </a:prstGeom>
          <a:solidFill>
            <a:srgbClr val="38BDF8"/>
          </a:solidFill>
          <a:ln w="12700" cap="flat" cmpd="sng">
            <a:solidFill>
              <a:srgbClr val="38BDF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19302" y="2771546"/>
            <a:ext cx="381305" cy="381305"/>
          </a:xfrm>
          <a:prstGeom prst="ellipse">
            <a:avLst/>
          </a:prstGeom>
          <a:solidFill>
            <a:srgbClr val="E0F2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3602" y="288584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1352398" y="2695651"/>
            <a:ext cx="5505602" cy="5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ランクテストは"落とすため"ではなく、最短で伸びるルートを決めるため</a:t>
            </a:r>
          </a:p>
        </p:txBody>
      </p:sp>
      <p:sp>
        <p:nvSpPr>
          <p:cNvPr id="29" name="Google Shape;29;p3"/>
          <p:cNvSpPr/>
          <p:nvPr/>
        </p:nvSpPr>
        <p:spPr>
          <a:xfrm>
            <a:off x="571500" y="3534156"/>
            <a:ext cx="6400800" cy="685800"/>
          </a:xfrm>
          <a:prstGeom prst="roundRect">
            <a:avLst>
              <a:gd name="adj" fmla="val 29630"/>
            </a:avLst>
          </a:prstGeom>
          <a:solidFill>
            <a:srgbClr val="FFFFFF">
              <a:alpha val="90196"/>
            </a:srgbClr>
          </a:solidFill>
          <a:ln>
            <a:noFill/>
          </a:ln>
          <a:effectLst>
            <a:outerShdw blurRad="76200" dist="254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571500" y="3534156"/>
            <a:ext cx="57607" cy="685800"/>
          </a:xfrm>
          <a:prstGeom prst="roundRect">
            <a:avLst>
              <a:gd name="adj" fmla="val 352735"/>
            </a:avLst>
          </a:prstGeom>
          <a:solidFill>
            <a:srgbClr val="4ADE80"/>
          </a:solidFill>
          <a:ln w="12700" cap="flat" cmpd="sng">
            <a:solidFill>
              <a:srgbClr val="4ADE8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19302" y="3685946"/>
            <a:ext cx="381305" cy="381305"/>
          </a:xfrm>
          <a:prstGeom prst="ellipse">
            <a:avLst/>
          </a:prstGeom>
          <a:solidFill>
            <a:srgbClr val="DCFCE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602" y="380024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/>
        </p:nvSpPr>
        <p:spPr>
          <a:xfrm>
            <a:off x="1352398" y="3743554"/>
            <a:ext cx="464881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スコアは固定ではありません。サポートで必ず伸ばせます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571500" y="4371746"/>
            <a:ext cx="6400800" cy="685800"/>
          </a:xfrm>
          <a:prstGeom prst="roundRect">
            <a:avLst>
              <a:gd name="adj" fmla="val 29630"/>
            </a:avLst>
          </a:prstGeom>
          <a:solidFill>
            <a:srgbClr val="FFFFFF">
              <a:alpha val="90196"/>
            </a:srgbClr>
          </a:solidFill>
          <a:ln>
            <a:noFill/>
          </a:ln>
          <a:effectLst>
            <a:outerShdw blurRad="76200" dist="254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571500" y="4371746"/>
            <a:ext cx="57607" cy="685800"/>
          </a:xfrm>
          <a:prstGeom prst="roundRect">
            <a:avLst>
              <a:gd name="adj" fmla="val 352735"/>
            </a:avLst>
          </a:prstGeom>
          <a:solidFill>
            <a:srgbClr val="FACC15"/>
          </a:solidFill>
          <a:ln w="12700" cap="flat" cmpd="sng">
            <a:solidFill>
              <a:srgbClr val="FACC1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9302" y="4524451"/>
            <a:ext cx="381305" cy="381305"/>
          </a:xfrm>
          <a:prstGeom prst="ellipse">
            <a:avLst/>
          </a:prstGeom>
          <a:solidFill>
            <a:srgbClr val="FEF9C3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3" descr="preencoded.png"/>
          <p:cNvPicPr preferRelativeResize="0"/>
          <p:nvPr/>
        </p:nvPicPr>
        <p:blipFill rotWithShape="1">
          <a:blip r:embed="rId7">
            <a:alphaModFix/>
          </a:blip>
          <a:srcRect t="-180" b="-179"/>
          <a:stretch/>
        </p:blipFill>
        <p:spPr>
          <a:xfrm>
            <a:off x="914400" y="4638751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"/>
          <p:cNvSpPr txBox="1"/>
          <p:nvPr/>
        </p:nvSpPr>
        <p:spPr>
          <a:xfrm>
            <a:off x="1352398" y="4581144"/>
            <a:ext cx="342900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ITが得意でも苦手でも、大丈夫な設計です</a:t>
            </a:r>
          </a:p>
        </p:txBody>
      </p:sp>
      <p:sp>
        <p:nvSpPr>
          <p:cNvPr id="39" name="Google Shape;39;p3"/>
          <p:cNvSpPr/>
          <p:nvPr/>
        </p:nvSpPr>
        <p:spPr>
          <a:xfrm>
            <a:off x="571500" y="5210251"/>
            <a:ext cx="6400800" cy="685800"/>
          </a:xfrm>
          <a:prstGeom prst="roundRect">
            <a:avLst>
              <a:gd name="adj" fmla="val 29630"/>
            </a:avLst>
          </a:prstGeom>
          <a:solidFill>
            <a:srgbClr val="FFFFFF">
              <a:alpha val="90196"/>
            </a:srgbClr>
          </a:solidFill>
          <a:ln>
            <a:noFill/>
          </a:ln>
          <a:effectLst>
            <a:outerShdw blurRad="76200" dist="254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71500" y="5210251"/>
            <a:ext cx="57607" cy="685800"/>
          </a:xfrm>
          <a:prstGeom prst="roundRect">
            <a:avLst>
              <a:gd name="adj" fmla="val 352735"/>
            </a:avLst>
          </a:prstGeom>
          <a:solidFill>
            <a:srgbClr val="FB923C"/>
          </a:solidFill>
          <a:ln w="12700" cap="flat" cmpd="sng">
            <a:solidFill>
              <a:srgbClr val="FB923C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819302" y="5362956"/>
            <a:ext cx="381305" cy="381305"/>
          </a:xfrm>
          <a:prstGeom prst="ellipse">
            <a:avLst/>
          </a:prstGeom>
          <a:solidFill>
            <a:srgbClr val="FFEDD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602" y="547725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 txBox="1"/>
          <p:nvPr/>
        </p:nvSpPr>
        <p:spPr>
          <a:xfrm>
            <a:off x="1352398" y="5419649"/>
            <a:ext cx="464881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学び→成果物→提案まで、仕事につながる道筋があります</a:t>
            </a:r>
          </a:p>
        </p:txBody>
      </p:sp>
      <p:pic>
        <p:nvPicPr>
          <p:cNvPr id="44" name="Google Shape;44;p3" descr="preencoded.png"/>
          <p:cNvPicPr preferRelativeResize="0"/>
          <p:nvPr/>
        </p:nvPicPr>
        <p:blipFill rotWithShape="1">
          <a:blip r:embed="rId9">
            <a:alphaModFix/>
          </a:blip>
          <a:srcRect t="-180" b="-179"/>
          <a:stretch/>
        </p:blipFill>
        <p:spPr>
          <a:xfrm>
            <a:off x="571500" y="6238951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 txBox="1"/>
          <p:nvPr/>
        </p:nvSpPr>
        <p:spPr>
          <a:xfrm>
            <a:off x="838505" y="6200546"/>
            <a:ext cx="381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今日から一歩ずつ、一緒に進みましょう</a:t>
            </a:r>
          </a:p>
        </p:txBody>
      </p:sp>
      <p:pic>
        <p:nvPicPr>
          <p:cNvPr id="46" name="Google Shape;46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428854"/>
            <a:ext cx="118140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"/>
          <p:cNvSpPr/>
          <p:nvPr/>
        </p:nvSpPr>
        <p:spPr>
          <a:xfrm>
            <a:off x="933602" y="428854"/>
            <a:ext cx="819302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69A1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0369A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安心の宣言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4205" y="521208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28900" y="1352398"/>
            <a:ext cx="2219249" cy="49560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>
            <a:off x="2628900" y="1352398"/>
            <a:ext cx="2220163" cy="4956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EA5E9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0EA5E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“伸びる設計”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3" descr="preencoded.png"/>
          <p:cNvPicPr preferRelativeResize="0"/>
          <p:nvPr/>
        </p:nvPicPr>
        <p:blipFill rotWithShape="1">
          <a:blip r:embed="rId13">
            <a:alphaModFix amt="50000"/>
          </a:blip>
          <a:srcRect/>
          <a:stretch/>
        </p:blipFill>
        <p:spPr>
          <a:xfrm>
            <a:off x="7105802" y="1047902"/>
            <a:ext cx="4762195" cy="476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82205" y="1524305"/>
            <a:ext cx="3810305" cy="381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58300" y="20189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 txBox="1"/>
          <p:nvPr/>
        </p:nvSpPr>
        <p:spPr>
          <a:xfrm>
            <a:off x="8772754" y="4533595"/>
            <a:ext cx="1429207" cy="5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あなたのペースで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成長できる場所 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029700" y="1790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 descr="preencoded.png"/>
          <p:cNvPicPr preferRelativeResize="0"/>
          <p:nvPr/>
        </p:nvPicPr>
        <p:blipFill rotWithShape="1">
          <a:blip r:embed="rId17">
            <a:alphaModFix/>
          </a:blip>
          <a:srcRect l="-133" r="-133"/>
          <a:stretch/>
        </p:blipFill>
        <p:spPr>
          <a:xfrm>
            <a:off x="9400946" y="2866644"/>
            <a:ext cx="171907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953805" y="3161995"/>
            <a:ext cx="1067105" cy="106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 descr="preencoded.png"/>
          <p:cNvPicPr preferRelativeResize="0"/>
          <p:nvPr/>
        </p:nvPicPr>
        <p:blipFill rotWithShape="1">
          <a:blip r:embed="rId19">
            <a:alphaModFix/>
          </a:blip>
          <a:srcRect l="-469" r="-469"/>
          <a:stretch/>
        </p:blipFill>
        <p:spPr>
          <a:xfrm>
            <a:off x="9234526" y="3409798"/>
            <a:ext cx="50474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 descr="preencoded.png"/>
          <p:cNvPicPr preferRelativeResize="0"/>
          <p:nvPr/>
        </p:nvPicPr>
        <p:blipFill rotWithShape="1">
          <a:blip r:embed="rId20">
            <a:alphaModFix/>
          </a:blip>
          <a:srcRect t="-56" b="-57"/>
          <a:stretch/>
        </p:blipFill>
        <p:spPr>
          <a:xfrm rot="720000">
            <a:off x="10420502" y="1981505"/>
            <a:ext cx="625450" cy="68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 descr="preencoded.png"/>
          <p:cNvPicPr preferRelativeResize="0"/>
          <p:nvPr/>
        </p:nvPicPr>
        <p:blipFill rotWithShape="1">
          <a:blip r:embed="rId21">
            <a:alphaModFix/>
          </a:blip>
          <a:srcRect t="-6883" b="-6883"/>
          <a:stretch/>
        </p:blipFill>
        <p:spPr>
          <a:xfrm>
            <a:off x="10503713" y="2070202"/>
            <a:ext cx="352044" cy="40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 descr="preencoded.png"/>
          <p:cNvPicPr preferRelativeResize="0"/>
          <p:nvPr/>
        </p:nvPicPr>
        <p:blipFill rotWithShape="1">
          <a:blip r:embed="rId22">
            <a:alphaModFix/>
          </a:blip>
          <a:srcRect l="-6" r="-5"/>
          <a:stretch/>
        </p:blipFill>
        <p:spPr>
          <a:xfrm rot="-720000">
            <a:off x="7886700" y="3886200"/>
            <a:ext cx="685800" cy="71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 descr="preencoded.png"/>
          <p:cNvPicPr preferRelativeResize="0"/>
          <p:nvPr/>
        </p:nvPicPr>
        <p:blipFill rotWithShape="1">
          <a:blip r:embed="rId23">
            <a:alphaModFix/>
          </a:blip>
          <a:srcRect t="-14000" b="-14001"/>
          <a:stretch/>
        </p:blipFill>
        <p:spPr>
          <a:xfrm>
            <a:off x="7965338" y="3969410"/>
            <a:ext cx="418795" cy="42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descr="preencoded.png"/>
          <p:cNvPicPr preferRelativeResize="0"/>
          <p:nvPr/>
        </p:nvPicPr>
        <p:blipFill rotWithShape="1">
          <a:blip r:embed="rId24">
            <a:alphaModFix/>
          </a:blip>
          <a:srcRect l="-14" r="-13"/>
          <a:stretch/>
        </p:blipFill>
        <p:spPr>
          <a:xfrm rot="360000">
            <a:off x="10735056" y="3429000"/>
            <a:ext cx="486461" cy="6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 descr="preencoded.png"/>
          <p:cNvPicPr preferRelativeResize="0"/>
          <p:nvPr/>
        </p:nvPicPr>
        <p:blipFill rotWithShape="1">
          <a:blip r:embed="rId25">
            <a:alphaModFix/>
          </a:blip>
          <a:srcRect t="-5529" b="-5528"/>
          <a:stretch/>
        </p:blipFill>
        <p:spPr>
          <a:xfrm>
            <a:off x="10833811" y="3534156"/>
            <a:ext cx="237744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67" name="Google Shape;67;p3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192318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4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preencoded.png"/>
          <p:cNvPicPr preferRelativeResize="0"/>
          <p:nvPr/>
        </p:nvPicPr>
        <p:blipFill rotWithShape="1">
          <a:blip r:embed="rId4">
            <a:alphaModFix/>
          </a:blip>
          <a:srcRect l="-200" r="-199"/>
          <a:stretch/>
        </p:blipFill>
        <p:spPr>
          <a:xfrm>
            <a:off x="0" y="6782105"/>
            <a:ext cx="12191695" cy="7589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/>
          <p:nvPr/>
        </p:nvSpPr>
        <p:spPr>
          <a:xfrm>
            <a:off x="571500" y="1376172"/>
            <a:ext cx="4319626" cy="12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ランクテスト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2200"/>
              <a:buFont typeface="Zen Maru Gothic"/>
              <a:buNone/>
            </a:pPr>
            <a:r>
              <a:rPr lang="en-US" sz="22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（0〜1000スコア）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とは？ 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5333695" y="381305"/>
            <a:ext cx="75895" cy="609905"/>
          </a:xfrm>
          <a:prstGeom prst="rect">
            <a:avLst/>
          </a:prstGeom>
          <a:solidFill>
            <a:srgbClr val="818CF8"/>
          </a:solidFill>
          <a:ln w="12700" cap="flat" cmpd="sng">
            <a:solidFill>
              <a:srgbClr val="818CF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/>
          <p:nvPr/>
        </p:nvSpPr>
        <p:spPr>
          <a:xfrm>
            <a:off x="5485486" y="381305"/>
            <a:ext cx="6220663" cy="6099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2E81"/>
              </a:buClr>
              <a:buSzPts val="1800"/>
              <a:buFont typeface="Zen Maru Gothic"/>
              <a:buNone/>
            </a:pPr>
            <a:r>
              <a:rPr lang="en-US" sz="1800" b="1" i="0" u="none" strike="noStrike" cap="none">
                <a:solidFill>
                  <a:srgbClr val="312E8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合否ではなく、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2E81"/>
              </a:buClr>
              <a:buSzPts val="1800"/>
              <a:buFont typeface="Zen Maru Gothic"/>
              <a:buNone/>
            </a:pPr>
            <a:r>
              <a:rPr lang="en-US" sz="1800" b="1" i="0" u="none" strike="noStrike" cap="none">
                <a:solidFill>
                  <a:srgbClr val="312E8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最適な学習ルートと仕事を決める材料です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5333695" y="1295705"/>
            <a:ext cx="6286500" cy="952805"/>
          </a:xfrm>
          <a:prstGeom prst="roundRect">
            <a:avLst>
              <a:gd name="adj" fmla="val 19194"/>
            </a:avLst>
          </a:prstGeom>
          <a:solidFill>
            <a:srgbClr val="FFFFFF"/>
          </a:solidFill>
          <a:ln w="25400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  <a:effectLst>
            <a:outerShdw blurRad="1397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581498" y="1505102"/>
            <a:ext cx="533095" cy="533095"/>
          </a:xfrm>
          <a:prstGeom prst="roundRect">
            <a:avLst>
              <a:gd name="adj" fmla="val 49008"/>
            </a:avLst>
          </a:prstGeom>
          <a:solidFill>
            <a:srgbClr val="DBEA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4202" y="165780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6344107" y="1524305"/>
            <a:ext cx="3791102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公平な基準で「実務力」を測る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6344107" y="1828800"/>
            <a:ext cx="3791102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実際にどう使うかを見ます</a:t>
            </a:r>
          </a:p>
        </p:txBody>
      </p:sp>
      <p:sp>
        <p:nvSpPr>
          <p:cNvPr id="85" name="Google Shape;85;p4"/>
          <p:cNvSpPr/>
          <p:nvPr/>
        </p:nvSpPr>
        <p:spPr>
          <a:xfrm>
            <a:off x="5333695" y="2438705"/>
            <a:ext cx="6286500" cy="952805"/>
          </a:xfrm>
          <a:prstGeom prst="roundRect">
            <a:avLst>
              <a:gd name="adj" fmla="val 19194"/>
            </a:avLst>
          </a:prstGeom>
          <a:solidFill>
            <a:srgbClr val="FFFFFF"/>
          </a:solidFill>
          <a:ln w="25400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  <a:effectLst>
            <a:outerShdw blurRad="1397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581498" y="2648102"/>
            <a:ext cx="533095" cy="533095"/>
          </a:xfrm>
          <a:prstGeom prst="roundRect">
            <a:avLst>
              <a:gd name="adj" fmla="val 49008"/>
            </a:avLst>
          </a:prstGeom>
          <a:solidFill>
            <a:srgbClr val="DCFCE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4" descr="preencoded.png"/>
          <p:cNvPicPr preferRelativeResize="0"/>
          <p:nvPr/>
        </p:nvPicPr>
        <p:blipFill rotWithShape="1">
          <a:blip r:embed="rId6">
            <a:alphaModFix/>
          </a:blip>
          <a:srcRect t="-44" b="-45"/>
          <a:stretch/>
        </p:blipFill>
        <p:spPr>
          <a:xfrm>
            <a:off x="5719572" y="2800807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6344107" y="2667305"/>
            <a:ext cx="4058107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学習ルートの分岐点になる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6344107" y="2971800"/>
            <a:ext cx="4058107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最短で伸びるカリキュラムを提案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5333695" y="3581705"/>
            <a:ext cx="6286500" cy="952805"/>
          </a:xfrm>
          <a:prstGeom prst="roundRect">
            <a:avLst>
              <a:gd name="adj" fmla="val 19194"/>
            </a:avLst>
          </a:prstGeom>
          <a:solidFill>
            <a:srgbClr val="FFFFFF"/>
          </a:solidFill>
          <a:ln w="25400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  <a:effectLst>
            <a:outerShdw blurRad="1397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5581498" y="3791102"/>
            <a:ext cx="533095" cy="533095"/>
          </a:xfrm>
          <a:prstGeom prst="roundRect">
            <a:avLst>
              <a:gd name="adj" fmla="val 49008"/>
            </a:avLst>
          </a:prstGeom>
          <a:solidFill>
            <a:srgbClr val="FFEDD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34202" y="394380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6344107" y="3810305"/>
            <a:ext cx="365760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事前知識ゼロでも大丈夫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6344107" y="4114800"/>
            <a:ext cx="3657600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準備なしで受けてください</a:t>
            </a:r>
          </a:p>
        </p:txBody>
      </p:sp>
      <p:sp>
        <p:nvSpPr>
          <p:cNvPr id="95" name="Google Shape;95;p4"/>
          <p:cNvSpPr/>
          <p:nvPr/>
        </p:nvSpPr>
        <p:spPr>
          <a:xfrm>
            <a:off x="5333695" y="4724705"/>
            <a:ext cx="6286500" cy="952805"/>
          </a:xfrm>
          <a:prstGeom prst="roundRect">
            <a:avLst>
              <a:gd name="adj" fmla="val 19194"/>
            </a:avLst>
          </a:prstGeom>
          <a:solidFill>
            <a:srgbClr val="FFFFFF"/>
          </a:solidFill>
          <a:ln w="25400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  <a:effectLst>
            <a:outerShdw blurRad="1397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5581498" y="4934102"/>
            <a:ext cx="533095" cy="533095"/>
          </a:xfrm>
          <a:prstGeom prst="roundRect">
            <a:avLst>
              <a:gd name="adj" fmla="val 49008"/>
            </a:avLst>
          </a:prstGeom>
          <a:solidFill>
            <a:srgbClr val="FCE7F3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4" descr="preencoded.png"/>
          <p:cNvPicPr preferRelativeResize="0"/>
          <p:nvPr/>
        </p:nvPicPr>
        <p:blipFill rotWithShape="1">
          <a:blip r:embed="rId8">
            <a:alphaModFix/>
          </a:blip>
          <a:srcRect t="-44" b="-45"/>
          <a:stretch/>
        </p:blipFill>
        <p:spPr>
          <a:xfrm>
            <a:off x="5719572" y="5086807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6344107" y="4953305"/>
            <a:ext cx="419161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「苦手」が見えるほど得をする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6344107" y="5257800"/>
            <a:ext cx="4191610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苦手＝伸びしろ。サポートで急上昇！</a:t>
            </a:r>
          </a:p>
        </p:txBody>
      </p:sp>
      <p:sp>
        <p:nvSpPr>
          <p:cNvPr id="100" name="Google Shape;100;p4"/>
          <p:cNvSpPr/>
          <p:nvPr/>
        </p:nvSpPr>
        <p:spPr>
          <a:xfrm>
            <a:off x="5333695" y="5867705"/>
            <a:ext cx="6286500" cy="952805"/>
          </a:xfrm>
          <a:prstGeom prst="roundRect">
            <a:avLst>
              <a:gd name="adj" fmla="val 19194"/>
            </a:avLst>
          </a:prstGeom>
          <a:solidFill>
            <a:srgbClr val="FFFFFF"/>
          </a:solidFill>
          <a:ln w="25400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  <a:effectLst>
            <a:outerShdw blurRad="1397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5581498" y="6077102"/>
            <a:ext cx="533095" cy="533095"/>
          </a:xfrm>
          <a:prstGeom prst="roundRect">
            <a:avLst>
              <a:gd name="adj" fmla="val 49008"/>
            </a:avLst>
          </a:prstGeom>
          <a:solidFill>
            <a:srgbClr val="F3E8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4" descr="preencoded.png"/>
          <p:cNvPicPr preferRelativeResize="0"/>
          <p:nvPr/>
        </p:nvPicPr>
        <p:blipFill rotWithShape="1">
          <a:blip r:embed="rId9">
            <a:alphaModFix/>
          </a:blip>
          <a:srcRect l="-56" r="-57"/>
          <a:stretch/>
        </p:blipFill>
        <p:spPr>
          <a:xfrm>
            <a:off x="5747918" y="6229807"/>
            <a:ext cx="20025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6344107" y="6096305"/>
            <a:ext cx="4058107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受験後すぐに「次」が分かる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6344107" y="6400800"/>
            <a:ext cx="4058107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すぐに専用ロードマップが始まります</a:t>
            </a:r>
          </a:p>
        </p:txBody>
      </p:sp>
      <p:pic>
        <p:nvPicPr>
          <p:cNvPr id="105" name="Google Shape;105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918972"/>
            <a:ext cx="1314907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933602" y="918972"/>
            <a:ext cx="952805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338CA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4338CA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現在地を知る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4205" y="1012241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preencoded.png"/>
          <p:cNvPicPr preferRelativeResize="0"/>
          <p:nvPr/>
        </p:nvPicPr>
        <p:blipFill rotWithShape="1">
          <a:blip r:embed="rId12">
            <a:alphaModFix/>
          </a:blip>
          <a:srcRect t="-4" b="-4"/>
          <a:stretch/>
        </p:blipFill>
        <p:spPr>
          <a:xfrm>
            <a:off x="571500" y="3043123"/>
            <a:ext cx="419069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857707" y="3366821"/>
            <a:ext cx="3620110" cy="5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あなたの「AI活用度」を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可視化します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33195" y="4281221"/>
            <a:ext cx="2667305" cy="266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51583" y="5645506"/>
            <a:ext cx="1037844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2151583" y="5645506"/>
            <a:ext cx="1038758" cy="352958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Zen Maru Gothic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 〜 1000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1047902" y="5995721"/>
            <a:ext cx="1016000" cy="1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Beginner</a:t>
            </a:r>
          </a:p>
        </p:txBody>
      </p:sp>
      <p:sp>
        <p:nvSpPr>
          <p:cNvPr id="114" name="Google Shape;114;p4"/>
          <p:cNvSpPr txBox="1"/>
          <p:nvPr/>
        </p:nvSpPr>
        <p:spPr>
          <a:xfrm>
            <a:off x="3662172" y="5995721"/>
            <a:ext cx="1270000" cy="1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Professional</a:t>
            </a:r>
          </a:p>
        </p:txBody>
      </p:sp>
      <p:pic>
        <p:nvPicPr>
          <p:cNvPr id="115" name="Google Shape;115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409798" y="3443630"/>
            <a:ext cx="1485900" cy="43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 rot="360000">
            <a:off x="3716122" y="3443630"/>
            <a:ext cx="1179576" cy="4389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FEF0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A1620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合否じゃないよ！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 descr="preencoded.png"/>
          <p:cNvPicPr preferRelativeResize="0"/>
          <p:nvPr/>
        </p:nvPicPr>
        <p:blipFill rotWithShape="1">
          <a:blip r:embed="rId16">
            <a:alphaModFix/>
          </a:blip>
          <a:srcRect l="-3914" r="-3913"/>
          <a:stretch/>
        </p:blipFill>
        <p:spPr>
          <a:xfrm>
            <a:off x="3529584" y="3528670"/>
            <a:ext cx="152705" cy="16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-2700000">
            <a:off x="2229307" y="4558284"/>
            <a:ext cx="902513" cy="90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2572207" y="5519318"/>
            <a:ext cx="190195" cy="190195"/>
          </a:xfrm>
          <a:prstGeom prst="ellipse">
            <a:avLst/>
          </a:prstGeom>
          <a:solidFill>
            <a:srgbClr val="33415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122" name="Google Shape;122;p4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140660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5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-476402" y="-476402"/>
            <a:ext cx="2857500" cy="2857500"/>
          </a:xfrm>
          <a:prstGeom prst="ellipse">
            <a:avLst/>
          </a:prstGeom>
          <a:solidFill>
            <a:srgbClr val="EFF6FF">
              <a:alpha val="60000"/>
            </a:srgbClr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10287000" y="4953305"/>
            <a:ext cx="2381098" cy="2381098"/>
          </a:xfrm>
          <a:prstGeom prst="ellipse">
            <a:avLst/>
          </a:prstGeom>
          <a:solidFill>
            <a:srgbClr val="FFFBEB">
              <a:alpha val="60000"/>
            </a:srgbClr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5" descr="preencoded.png"/>
          <p:cNvPicPr preferRelativeResize="0"/>
          <p:nvPr/>
        </p:nvPicPr>
        <p:blipFill rotWithShape="1">
          <a:blip r:embed="rId4">
            <a:alphaModFix/>
          </a:blip>
          <a:srcRect l="-200" r="-199"/>
          <a:stretch/>
        </p:blipFill>
        <p:spPr>
          <a:xfrm>
            <a:off x="0" y="6782105"/>
            <a:ext cx="12191695" cy="758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418795" y="800100"/>
            <a:ext cx="11354105" cy="38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スコアの使い道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476402" y="1257300"/>
            <a:ext cx="112398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500"/>
              <a:buFont typeface="Zen Maru Gothic"/>
              <a:buNone/>
            </a:pPr>
            <a:r>
              <a:rPr lang="en-US" sz="1500" b="0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スコアは“評価”のためではなく、</a:t>
            </a:r>
            <a:r>
              <a:rPr lang="en-US" sz="1500" b="1" i="0" u="sng" strike="noStrike" cap="none">
                <a:solidFill>
                  <a:srgbClr val="9333EA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“活用する”ためにあります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7995" y="381305"/>
            <a:ext cx="129570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790895" y="381305"/>
            <a:ext cx="952805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E22CE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7E22CE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活用イメージ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5" descr="preencoded.png"/>
          <p:cNvPicPr preferRelativeResize="0"/>
          <p:nvPr/>
        </p:nvPicPr>
        <p:blipFill rotWithShape="1">
          <a:blip r:embed="rId6">
            <a:alphaModFix/>
          </a:blip>
          <a:srcRect t="-1100" b="-1100"/>
          <a:stretch/>
        </p:blipFill>
        <p:spPr>
          <a:xfrm>
            <a:off x="5600700" y="473659"/>
            <a:ext cx="114300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707" y="6467551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9068105" y="6439205"/>
            <a:ext cx="2857500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面談や振り返りが、もっと具体的になります</a:t>
            </a:r>
          </a:p>
        </p:txBody>
      </p:sp>
      <p:pic>
        <p:nvPicPr>
          <p:cNvPr id="141" name="Google Shape;141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1714500"/>
            <a:ext cx="11048695" cy="476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 descr="preencoded.png"/>
          <p:cNvPicPr preferRelativeResize="0"/>
          <p:nvPr/>
        </p:nvPicPr>
        <p:blipFill rotWithShape="1">
          <a:blip r:embed="rId9">
            <a:alphaModFix/>
          </a:blip>
          <a:srcRect l="-4" r="-4"/>
          <a:stretch/>
        </p:blipFill>
        <p:spPr>
          <a:xfrm>
            <a:off x="1123798" y="1952244"/>
            <a:ext cx="3238805" cy="260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1352398" y="2238451"/>
            <a:ext cx="457200" cy="457200"/>
          </a:xfrm>
          <a:prstGeom prst="ellipse">
            <a:avLst/>
          </a:prstGeom>
          <a:solidFill>
            <a:srgbClr val="E0F2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85900" y="2371954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962302" y="2371954"/>
            <a:ext cx="144018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学習ルート分岐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352398" y="2962656"/>
            <a:ext cx="285750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スコア帯に合わせて「今週やること」が自動で決まります</a:t>
            </a:r>
          </a:p>
        </p:txBody>
      </p:sp>
      <p:sp>
        <p:nvSpPr>
          <p:cNvPr id="147" name="Google Shape;147;p5"/>
          <p:cNvSpPr/>
          <p:nvPr/>
        </p:nvSpPr>
        <p:spPr>
          <a:xfrm>
            <a:off x="1352398" y="3586277"/>
            <a:ext cx="2781605" cy="743407"/>
          </a:xfrm>
          <a:prstGeom prst="roundRect">
            <a:avLst>
              <a:gd name="adj" fmla="val 12616"/>
            </a:avLst>
          </a:prstGeom>
          <a:solidFill>
            <a:srgbClr val="F0F9FF"/>
          </a:solidFill>
          <a:ln w="12700" cap="flat" cmpd="sng">
            <a:solidFill>
              <a:srgbClr val="E0F2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1476756" y="3709721"/>
            <a:ext cx="2724912" cy="1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369A1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369A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メリット</a:t>
            </a:r>
          </a:p>
        </p:txBody>
      </p:sp>
      <p:sp>
        <p:nvSpPr>
          <p:cNvPr id="149" name="Google Shape;149;p5"/>
          <p:cNvSpPr txBox="1"/>
          <p:nvPr/>
        </p:nvSpPr>
        <p:spPr>
          <a:xfrm>
            <a:off x="1476756" y="3900830"/>
            <a:ext cx="2610612" cy="30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最適な教材だけが表示されます</a:t>
            </a:r>
          </a:p>
        </p:txBody>
      </p:sp>
      <p:pic>
        <p:nvPicPr>
          <p:cNvPr id="150" name="Google Shape;150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14907" y="1867205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/>
          <p:nvPr/>
        </p:nvSpPr>
        <p:spPr>
          <a:xfrm>
            <a:off x="1314907" y="1867205"/>
            <a:ext cx="305410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 PLUS Rounded 1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 descr="preencoded.png"/>
          <p:cNvPicPr preferRelativeResize="0"/>
          <p:nvPr/>
        </p:nvPicPr>
        <p:blipFill rotWithShape="1">
          <a:blip r:embed="rId12">
            <a:alphaModFix/>
          </a:blip>
          <a:srcRect l="-4" r="-4"/>
          <a:stretch/>
        </p:blipFill>
        <p:spPr>
          <a:xfrm>
            <a:off x="7830007" y="1952244"/>
            <a:ext cx="3238805" cy="260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8058607" y="2238451"/>
            <a:ext cx="457200" cy="457200"/>
          </a:xfrm>
          <a:prstGeom prst="ellipse">
            <a:avLst/>
          </a:prstGeom>
          <a:solidFill>
            <a:srgbClr val="FEF3C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5" descr="preencoded.png"/>
          <p:cNvPicPr preferRelativeResize="0"/>
          <p:nvPr/>
        </p:nvPicPr>
        <p:blipFill rotWithShape="1">
          <a:blip r:embed="rId13">
            <a:alphaModFix/>
          </a:blip>
          <a:srcRect l="-1282" r="-1282"/>
          <a:stretch/>
        </p:blipFill>
        <p:spPr>
          <a:xfrm>
            <a:off x="8177479" y="2371954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8667598" y="2371954"/>
            <a:ext cx="144018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案件提案の根拠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8058607" y="2962656"/>
            <a:ext cx="285750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企業に説明するための客観的な材料になります</a:t>
            </a:r>
          </a:p>
        </p:txBody>
      </p:sp>
      <p:sp>
        <p:nvSpPr>
          <p:cNvPr id="157" name="Google Shape;157;p5"/>
          <p:cNvSpPr/>
          <p:nvPr/>
        </p:nvSpPr>
        <p:spPr>
          <a:xfrm>
            <a:off x="8058607" y="3586277"/>
            <a:ext cx="2781605" cy="743407"/>
          </a:xfrm>
          <a:prstGeom prst="roundRect">
            <a:avLst>
              <a:gd name="adj" fmla="val 12616"/>
            </a:avLst>
          </a:prstGeom>
          <a:solidFill>
            <a:srgbClr val="FFFBEB"/>
          </a:solidFill>
          <a:ln w="12700" cap="flat" cmpd="sng">
            <a:solidFill>
              <a:srgbClr val="FEF3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8182051" y="3709721"/>
            <a:ext cx="2724912" cy="1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4530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B4530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メリット</a:t>
            </a:r>
          </a:p>
        </p:txBody>
      </p:sp>
      <p:sp>
        <p:nvSpPr>
          <p:cNvPr id="159" name="Google Shape;159;p5"/>
          <p:cNvSpPr txBox="1"/>
          <p:nvPr/>
        </p:nvSpPr>
        <p:spPr>
          <a:xfrm>
            <a:off x="8182051" y="3900830"/>
            <a:ext cx="2610612" cy="30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数値で示すのでミスマッチが減ります</a:t>
            </a:r>
          </a:p>
        </p:txBody>
      </p:sp>
      <p:pic>
        <p:nvPicPr>
          <p:cNvPr id="160" name="Google Shape;160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20202" y="1867205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8020202" y="1867205"/>
            <a:ext cx="305410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 PLUS Rounded 1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90695" y="4015130"/>
            <a:ext cx="3810305" cy="222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4419295" y="4301338"/>
            <a:ext cx="457200" cy="457200"/>
          </a:xfrm>
          <a:prstGeom prst="ellipse">
            <a:avLst/>
          </a:prstGeom>
          <a:solidFill>
            <a:srgbClr val="D1FAE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5" descr="preencoded.png"/>
          <p:cNvPicPr preferRelativeResize="0"/>
          <p:nvPr/>
        </p:nvPicPr>
        <p:blipFill rotWithShape="1">
          <a:blip r:embed="rId15">
            <a:alphaModFix/>
          </a:blip>
          <a:srcRect l="-1282" r="-1282"/>
          <a:stretch/>
        </p:blipFill>
        <p:spPr>
          <a:xfrm>
            <a:off x="4539082" y="4433926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5029200" y="4433926"/>
            <a:ext cx="1440180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成長の見える化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4419295" y="5024628"/>
            <a:ext cx="2362810" cy="65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B5563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日々の学習でスコアが推移し「できることリスト」も増えていきます</a:t>
            </a:r>
          </a:p>
        </p:txBody>
      </p:sp>
      <p:pic>
        <p:nvPicPr>
          <p:cNvPr id="167" name="Google Shape;167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19295" y="5751576"/>
            <a:ext cx="83850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/>
          <p:nvPr/>
        </p:nvSpPr>
        <p:spPr>
          <a:xfrm>
            <a:off x="4419295" y="5751576"/>
            <a:ext cx="838505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面談の材料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33695" y="5751576"/>
            <a:ext cx="1086307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5333695" y="5751576"/>
            <a:ext cx="1086307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自信につながる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858000" y="5024628"/>
            <a:ext cx="914400" cy="609905"/>
          </a:xfrm>
          <a:prstGeom prst="roundRect">
            <a:avLst>
              <a:gd name="adj" fmla="val 9370"/>
            </a:avLst>
          </a:prstGeom>
          <a:solidFill>
            <a:srgbClr val="FFFFFF"/>
          </a:solidFill>
          <a:ln w="12700" cap="flat" cmpd="sng">
            <a:solidFill>
              <a:srgbClr val="E5E7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5" descr="preencoded.png"/>
          <p:cNvPicPr preferRelativeResize="0"/>
          <p:nvPr/>
        </p:nvPicPr>
        <p:blipFill rotWithShape="1">
          <a:blip r:embed="rId18">
            <a:alphaModFix/>
          </a:blip>
          <a:srcRect l="-80" r="-80"/>
          <a:stretch/>
        </p:blipFill>
        <p:spPr>
          <a:xfrm>
            <a:off x="6943954" y="5429707"/>
            <a:ext cx="114300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 descr="preencoded.png"/>
          <p:cNvPicPr preferRelativeResize="0"/>
          <p:nvPr/>
        </p:nvPicPr>
        <p:blipFill rotWithShape="1">
          <a:blip r:embed="rId19">
            <a:alphaModFix/>
          </a:blip>
          <a:srcRect l="-80" r="-80"/>
          <a:stretch/>
        </p:blipFill>
        <p:spPr>
          <a:xfrm>
            <a:off x="7153351" y="5310835"/>
            <a:ext cx="114300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 descr="preencoded.png"/>
          <p:cNvPicPr preferRelativeResize="0"/>
          <p:nvPr/>
        </p:nvPicPr>
        <p:blipFill rotWithShape="1">
          <a:blip r:embed="rId20">
            <a:alphaModFix/>
          </a:blip>
          <a:srcRect t="-48" b="-48"/>
          <a:stretch/>
        </p:blipFill>
        <p:spPr>
          <a:xfrm>
            <a:off x="7362749" y="5191963"/>
            <a:ext cx="114300" cy="35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preencoded.png"/>
          <p:cNvPicPr preferRelativeResize="0"/>
          <p:nvPr/>
        </p:nvPicPr>
        <p:blipFill rotWithShape="1">
          <a:blip r:embed="rId21">
            <a:alphaModFix/>
          </a:blip>
          <a:srcRect t="-16" b="-15"/>
          <a:stretch/>
        </p:blipFill>
        <p:spPr>
          <a:xfrm>
            <a:off x="7572146" y="5072177"/>
            <a:ext cx="114300" cy="47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81805" y="3929177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4381805" y="3929177"/>
            <a:ext cx="305410" cy="30541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 PLUS Rounded 1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048402" y="3047695"/>
            <a:ext cx="2095805" cy="20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 txBox="1"/>
          <p:nvPr/>
        </p:nvSpPr>
        <p:spPr>
          <a:xfrm>
            <a:off x="5629046" y="3524098"/>
            <a:ext cx="1010412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あなたの現在地</a:t>
            </a:r>
          </a:p>
        </p:txBody>
      </p:sp>
      <p:sp>
        <p:nvSpPr>
          <p:cNvPr id="180" name="Google Shape;180;p5"/>
          <p:cNvSpPr txBox="1"/>
          <p:nvPr/>
        </p:nvSpPr>
        <p:spPr>
          <a:xfrm>
            <a:off x="5238598" y="3752698"/>
            <a:ext cx="185166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4500"/>
              <a:buFont typeface="Zen Maru Gothic"/>
              <a:buNone/>
            </a:pPr>
            <a:r>
              <a:rPr lang="en-US" sz="4500" b="1" i="0" u="none" strike="noStrike" cap="none" dirty="0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SCORE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78424" y="4401007"/>
            <a:ext cx="83850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/>
          <p:nvPr/>
        </p:nvSpPr>
        <p:spPr>
          <a:xfrm>
            <a:off x="5678424" y="4401007"/>
            <a:ext cx="838505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 〜 1000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5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400446" y="4972507"/>
            <a:ext cx="1399946" cy="3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5715000" y="4972507"/>
            <a:ext cx="1086307" cy="3246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F3F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いつでも更新可能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5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562295" y="5081321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188" name="Google Shape;188;p5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243644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6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 descr="preencoded.png"/>
          <p:cNvPicPr preferRelativeResize="0"/>
          <p:nvPr/>
        </p:nvPicPr>
        <p:blipFill rotWithShape="1">
          <a:blip r:embed="rId4">
            <a:alphaModFix/>
          </a:blip>
          <a:srcRect t="-11" b="-11"/>
          <a:stretch/>
        </p:blipFill>
        <p:spPr>
          <a:xfrm>
            <a:off x="0" y="0"/>
            <a:ext cx="12191695" cy="152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0949" y="6372454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4600346" y="6343193"/>
            <a:ext cx="3391510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つまずいても、必ず誰かが手を差し伸べる仕組みです</a:t>
            </a:r>
          </a:p>
        </p:txBody>
      </p:sp>
      <p:pic>
        <p:nvPicPr>
          <p:cNvPr id="200" name="Google Shape;200;p6" descr="preencoded.png"/>
          <p:cNvPicPr preferRelativeResize="0"/>
          <p:nvPr/>
        </p:nvPicPr>
        <p:blipFill rotWithShape="1">
          <a:blip r:embed="rId6">
            <a:alphaModFix/>
          </a:blip>
          <a:srcRect t="-80" b="-80"/>
          <a:stretch/>
        </p:blipFill>
        <p:spPr>
          <a:xfrm>
            <a:off x="2532888" y="3838651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 descr="preencoded.png"/>
          <p:cNvPicPr preferRelativeResize="0"/>
          <p:nvPr/>
        </p:nvPicPr>
        <p:blipFill rotWithShape="1">
          <a:blip r:embed="rId6">
            <a:alphaModFix/>
          </a:blip>
          <a:srcRect t="-80" b="-80"/>
          <a:stretch/>
        </p:blipFill>
        <p:spPr>
          <a:xfrm>
            <a:off x="4860950" y="3838651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 descr="preencoded.png"/>
          <p:cNvPicPr preferRelativeResize="0"/>
          <p:nvPr/>
        </p:nvPicPr>
        <p:blipFill rotWithShape="1">
          <a:blip r:embed="rId6">
            <a:alphaModFix/>
          </a:blip>
          <a:srcRect t="-80" b="-80"/>
          <a:stretch/>
        </p:blipFill>
        <p:spPr>
          <a:xfrm>
            <a:off x="7188098" y="3838651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 descr="preencoded.png"/>
          <p:cNvPicPr preferRelativeResize="0"/>
          <p:nvPr/>
        </p:nvPicPr>
        <p:blipFill rotWithShape="1">
          <a:blip r:embed="rId6">
            <a:alphaModFix/>
          </a:blip>
          <a:srcRect t="-80" b="-80"/>
          <a:stretch/>
        </p:blipFill>
        <p:spPr>
          <a:xfrm>
            <a:off x="9516161" y="3838651"/>
            <a:ext cx="1426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571500" y="2567635"/>
            <a:ext cx="1742846" cy="3552444"/>
          </a:xfrm>
          <a:prstGeom prst="roundRect">
            <a:avLst>
              <a:gd name="adj" fmla="val 4587"/>
            </a:avLst>
          </a:prstGeom>
          <a:solidFill>
            <a:srgbClr val="FFFFFF"/>
          </a:solidFill>
          <a:ln w="25400" cap="flat" cmpd="sng">
            <a:solidFill>
              <a:srgbClr val="E0F2FE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"/>
          <p:cNvSpPr/>
          <p:nvPr/>
        </p:nvSpPr>
        <p:spPr>
          <a:xfrm>
            <a:off x="1211580" y="3758184"/>
            <a:ext cx="457200" cy="457200"/>
          </a:xfrm>
          <a:prstGeom prst="ellipse">
            <a:avLst/>
          </a:prstGeom>
          <a:solidFill>
            <a:srgbClr val="E0F2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6" descr="preencoded.png"/>
          <p:cNvPicPr preferRelativeResize="0"/>
          <p:nvPr/>
        </p:nvPicPr>
        <p:blipFill rotWithShape="1">
          <a:blip r:embed="rId7">
            <a:alphaModFix/>
          </a:blip>
          <a:srcRect l="-1282" r="-1282"/>
          <a:stretch/>
        </p:blipFill>
        <p:spPr>
          <a:xfrm>
            <a:off x="1330452" y="3891686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/>
        </p:nvSpPr>
        <p:spPr>
          <a:xfrm>
            <a:off x="715061" y="4329684"/>
            <a:ext cx="1451153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① オンボーディング</a:t>
            </a:r>
          </a:p>
        </p:txBody>
      </p:sp>
      <p:sp>
        <p:nvSpPr>
          <p:cNvPr id="208" name="Google Shape;208;p6"/>
          <p:cNvSpPr txBox="1"/>
          <p:nvPr/>
        </p:nvSpPr>
        <p:spPr>
          <a:xfrm>
            <a:off x="726034" y="4604004"/>
            <a:ext cx="1438351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環境準備・初回ガイド</a:t>
            </a:r>
          </a:p>
        </p:txBody>
      </p:sp>
      <p:pic>
        <p:nvPicPr>
          <p:cNvPr id="209" name="Google Shape;209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4595" y="1790395"/>
            <a:ext cx="676656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1104595" y="1790395"/>
            <a:ext cx="676656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STEP 01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502006" y="2125980"/>
            <a:ext cx="1882750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準備</a:t>
            </a:r>
          </a:p>
        </p:txBody>
      </p:sp>
      <p:sp>
        <p:nvSpPr>
          <p:cNvPr id="212" name="Google Shape;212;p6"/>
          <p:cNvSpPr/>
          <p:nvPr/>
        </p:nvSpPr>
        <p:spPr>
          <a:xfrm>
            <a:off x="2899562" y="2567635"/>
            <a:ext cx="1742846" cy="1886407"/>
          </a:xfrm>
          <a:prstGeom prst="roundRect">
            <a:avLst>
              <a:gd name="adj" fmla="val 4587"/>
            </a:avLst>
          </a:prstGeom>
          <a:solidFill>
            <a:srgbClr val="FFFFFF"/>
          </a:solidFill>
          <a:ln w="25400" cap="flat" cmpd="sng">
            <a:solidFill>
              <a:srgbClr val="D1FAE5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3539642" y="2739542"/>
            <a:ext cx="457200" cy="457200"/>
          </a:xfrm>
          <a:prstGeom prst="ellipse">
            <a:avLst/>
          </a:prstGeom>
          <a:solidFill>
            <a:srgbClr val="D1FAE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6" descr="preencoded.png"/>
          <p:cNvPicPr preferRelativeResize="0"/>
          <p:nvPr/>
        </p:nvPicPr>
        <p:blipFill rotWithShape="1">
          <a:blip r:embed="rId9">
            <a:alphaModFix/>
          </a:blip>
          <a:srcRect l="-1282" r="-1282"/>
          <a:stretch/>
        </p:blipFill>
        <p:spPr>
          <a:xfrm>
            <a:off x="3658514" y="2873045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/>
        </p:nvSpPr>
        <p:spPr>
          <a:xfrm>
            <a:off x="3042209" y="3311042"/>
            <a:ext cx="1457554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② レベル別ロードマップ</a:t>
            </a:r>
          </a:p>
        </p:txBody>
      </p:sp>
      <p:sp>
        <p:nvSpPr>
          <p:cNvPr id="216" name="Google Shape;216;p6"/>
          <p:cNvSpPr txBox="1"/>
          <p:nvPr/>
        </p:nvSpPr>
        <p:spPr>
          <a:xfrm>
            <a:off x="3042209" y="3802075"/>
            <a:ext cx="1457554" cy="48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今週やること・迷わず進める道標</a:t>
            </a:r>
          </a:p>
        </p:txBody>
      </p:sp>
      <p:sp>
        <p:nvSpPr>
          <p:cNvPr id="217" name="Google Shape;217;p6"/>
          <p:cNvSpPr/>
          <p:nvPr/>
        </p:nvSpPr>
        <p:spPr>
          <a:xfrm>
            <a:off x="2899562" y="4605833"/>
            <a:ext cx="1742846" cy="1514246"/>
          </a:xfrm>
          <a:prstGeom prst="roundRect">
            <a:avLst>
              <a:gd name="adj" fmla="val 6077"/>
            </a:avLst>
          </a:prstGeom>
          <a:solidFill>
            <a:srgbClr val="FFFFFF"/>
          </a:solidFill>
          <a:ln w="25400" cap="flat" cmpd="sng">
            <a:solidFill>
              <a:srgbClr val="D1FAE5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"/>
          <p:cNvSpPr/>
          <p:nvPr/>
        </p:nvSpPr>
        <p:spPr>
          <a:xfrm>
            <a:off x="3539642" y="4777740"/>
            <a:ext cx="457200" cy="457200"/>
          </a:xfrm>
          <a:prstGeom prst="ellipse">
            <a:avLst/>
          </a:prstGeom>
          <a:solidFill>
            <a:srgbClr val="D1FAE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49370" y="4911242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3199486" y="5349240"/>
            <a:ext cx="1142086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③ テンプレ資産</a:t>
            </a:r>
          </a:p>
        </p:txBody>
      </p:sp>
      <p:sp>
        <p:nvSpPr>
          <p:cNvPr id="221" name="Google Shape;221;p6"/>
          <p:cNvSpPr txBox="1"/>
          <p:nvPr/>
        </p:nvSpPr>
        <p:spPr>
          <a:xfrm>
            <a:off x="3110789" y="5623560"/>
            <a:ext cx="1324051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すぐ使えるシート・手順書</a:t>
            </a:r>
          </a:p>
        </p:txBody>
      </p:sp>
      <p:pic>
        <p:nvPicPr>
          <p:cNvPr id="222" name="Google Shape;222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29914" y="1790395"/>
            <a:ext cx="676656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/>
          <p:nvPr/>
        </p:nvSpPr>
        <p:spPr>
          <a:xfrm>
            <a:off x="3429914" y="1790395"/>
            <a:ext cx="676656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STEP 02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829154" y="2125980"/>
            <a:ext cx="1882750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学習 &amp; 実践</a:t>
            </a:r>
          </a:p>
        </p:txBody>
      </p:sp>
      <p:sp>
        <p:nvSpPr>
          <p:cNvPr id="225" name="Google Shape;225;p6"/>
          <p:cNvSpPr/>
          <p:nvPr/>
        </p:nvSpPr>
        <p:spPr>
          <a:xfrm>
            <a:off x="5227625" y="2567635"/>
            <a:ext cx="1742846" cy="1676095"/>
          </a:xfrm>
          <a:prstGeom prst="roundRect">
            <a:avLst>
              <a:gd name="adj" fmla="val 4960"/>
            </a:avLst>
          </a:prstGeom>
          <a:solidFill>
            <a:srgbClr val="FFFFFF"/>
          </a:solidFill>
          <a:ln w="25400" cap="flat" cmpd="sng">
            <a:solidFill>
              <a:srgbClr val="FEF3C7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5867705" y="2819095"/>
            <a:ext cx="457200" cy="457200"/>
          </a:xfrm>
          <a:prstGeom prst="ellipse">
            <a:avLst/>
          </a:prstGeom>
          <a:solidFill>
            <a:srgbClr val="FEF3C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76518" y="2952598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6"/>
          <p:cNvSpPr txBox="1"/>
          <p:nvPr/>
        </p:nvSpPr>
        <p:spPr>
          <a:xfrm>
            <a:off x="5526634" y="3390595"/>
            <a:ext cx="1142086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④ 質問チャット</a:t>
            </a:r>
          </a:p>
        </p:txBody>
      </p:sp>
      <p:sp>
        <p:nvSpPr>
          <p:cNvPr id="229" name="Google Shape;229;p6"/>
          <p:cNvSpPr txBox="1"/>
          <p:nvPr/>
        </p:nvSpPr>
        <p:spPr>
          <a:xfrm>
            <a:off x="5499202" y="3664915"/>
            <a:ext cx="1200607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いつでもOK・24h以内回答</a:t>
            </a:r>
          </a:p>
        </p:txBody>
      </p:sp>
      <p:sp>
        <p:nvSpPr>
          <p:cNvPr id="230" name="Google Shape;230;p6"/>
          <p:cNvSpPr/>
          <p:nvPr/>
        </p:nvSpPr>
        <p:spPr>
          <a:xfrm>
            <a:off x="5227625" y="4389120"/>
            <a:ext cx="1742846" cy="173370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5400" cap="flat" cmpd="sng">
            <a:solidFill>
              <a:srgbClr val="FEF3C7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5867705" y="4560113"/>
            <a:ext cx="457200" cy="457200"/>
          </a:xfrm>
          <a:prstGeom prst="ellipse">
            <a:avLst/>
          </a:prstGeom>
          <a:solidFill>
            <a:srgbClr val="FEF3C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6" descr="preencoded.png"/>
          <p:cNvPicPr preferRelativeResize="0"/>
          <p:nvPr/>
        </p:nvPicPr>
        <p:blipFill rotWithShape="1">
          <a:blip r:embed="rId13">
            <a:alphaModFix/>
          </a:blip>
          <a:srcRect l="-1282" r="-1282"/>
          <a:stretch/>
        </p:blipFill>
        <p:spPr>
          <a:xfrm>
            <a:off x="5986577" y="4693615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/>
        </p:nvSpPr>
        <p:spPr>
          <a:xfrm>
            <a:off x="5370271" y="5131613"/>
            <a:ext cx="1457554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⑤ 週次オフィスアワー</a:t>
            </a:r>
          </a:p>
        </p:txBody>
      </p:sp>
      <p:sp>
        <p:nvSpPr>
          <p:cNvPr id="234" name="Google Shape;234;p6"/>
          <p:cNvSpPr txBox="1"/>
          <p:nvPr/>
        </p:nvSpPr>
        <p:spPr>
          <a:xfrm>
            <a:off x="5495544" y="5623560"/>
            <a:ext cx="1209751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ライブ相談・即座に解消</a:t>
            </a:r>
          </a:p>
        </p:txBody>
      </p:sp>
      <p:pic>
        <p:nvPicPr>
          <p:cNvPr id="235" name="Google Shape;235;p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56148" y="1790395"/>
            <a:ext cx="685800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/>
          <p:nvPr/>
        </p:nvSpPr>
        <p:spPr>
          <a:xfrm>
            <a:off x="5756148" y="1790395"/>
            <a:ext cx="685800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STEP 03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5157216" y="2125980"/>
            <a:ext cx="1882750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疑問解消</a:t>
            </a:r>
          </a:p>
        </p:txBody>
      </p:sp>
      <p:sp>
        <p:nvSpPr>
          <p:cNvPr id="238" name="Google Shape;238;p6"/>
          <p:cNvSpPr/>
          <p:nvPr/>
        </p:nvSpPr>
        <p:spPr>
          <a:xfrm>
            <a:off x="7554773" y="2567635"/>
            <a:ext cx="1742846" cy="1714500"/>
          </a:xfrm>
          <a:prstGeom prst="roundRect">
            <a:avLst>
              <a:gd name="adj" fmla="val 4741"/>
            </a:avLst>
          </a:prstGeom>
          <a:solidFill>
            <a:srgbClr val="FFFFFF"/>
          </a:solidFill>
          <a:ln w="25400" cap="flat" cmpd="sng">
            <a:solidFill>
              <a:srgbClr val="FFE4E6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8194853" y="2838298"/>
            <a:ext cx="457200" cy="457200"/>
          </a:xfrm>
          <a:prstGeom prst="ellipse">
            <a:avLst/>
          </a:prstGeom>
          <a:solidFill>
            <a:srgbClr val="FFE4E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04581" y="2971800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 txBox="1"/>
          <p:nvPr/>
        </p:nvSpPr>
        <p:spPr>
          <a:xfrm>
            <a:off x="7776972" y="3409798"/>
            <a:ext cx="1296619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⑥ メンター/バディ</a:t>
            </a:r>
          </a:p>
        </p:txBody>
      </p:sp>
      <p:sp>
        <p:nvSpPr>
          <p:cNvPr id="242" name="Google Shape;242;p6"/>
          <p:cNvSpPr txBox="1"/>
          <p:nvPr/>
        </p:nvSpPr>
        <p:spPr>
          <a:xfrm>
            <a:off x="7709306" y="3684118"/>
            <a:ext cx="1438351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必要な人に配置・伴走型</a:t>
            </a:r>
          </a:p>
        </p:txBody>
      </p:sp>
      <p:sp>
        <p:nvSpPr>
          <p:cNvPr id="243" name="Google Shape;243;p6"/>
          <p:cNvSpPr/>
          <p:nvPr/>
        </p:nvSpPr>
        <p:spPr>
          <a:xfrm>
            <a:off x="7554773" y="4427525"/>
            <a:ext cx="1742846" cy="1695298"/>
          </a:xfrm>
          <a:prstGeom prst="roundRect">
            <a:avLst>
              <a:gd name="adj" fmla="val 4848"/>
            </a:avLst>
          </a:prstGeom>
          <a:solidFill>
            <a:srgbClr val="FFF1F2"/>
          </a:solidFill>
          <a:ln w="12700" cap="flat" cmpd="sng">
            <a:solidFill>
              <a:srgbClr val="F43F5E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8194853" y="4688129"/>
            <a:ext cx="457200" cy="4572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04581" y="4821631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 txBox="1"/>
          <p:nvPr/>
        </p:nvSpPr>
        <p:spPr>
          <a:xfrm>
            <a:off x="7733995" y="5259629"/>
            <a:ext cx="1388974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⑦ 成果物レビュー</a:t>
            </a:r>
          </a:p>
        </p:txBody>
      </p:sp>
      <p:sp>
        <p:nvSpPr>
          <p:cNvPr id="247" name="Google Shape;247;p6"/>
          <p:cNvSpPr txBox="1"/>
          <p:nvPr/>
        </p:nvSpPr>
        <p:spPr>
          <a:xfrm>
            <a:off x="7880299" y="5533949"/>
            <a:ext cx="1095451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添削→ポートフォリオへ</a:t>
            </a:r>
          </a:p>
        </p:txBody>
      </p:sp>
      <p:pic>
        <p:nvPicPr>
          <p:cNvPr id="248" name="Google Shape;248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083296" y="1790395"/>
            <a:ext cx="685800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8083296" y="1790395"/>
            <a:ext cx="685800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STEP 04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7485278" y="2125980"/>
            <a:ext cx="1882750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フィードバック</a:t>
            </a:r>
          </a:p>
        </p:txBody>
      </p:sp>
      <p:sp>
        <p:nvSpPr>
          <p:cNvPr id="251" name="Google Shape;251;p6"/>
          <p:cNvSpPr/>
          <p:nvPr/>
        </p:nvSpPr>
        <p:spPr>
          <a:xfrm>
            <a:off x="9882835" y="2567635"/>
            <a:ext cx="1742846" cy="3552444"/>
          </a:xfrm>
          <a:prstGeom prst="roundRect">
            <a:avLst>
              <a:gd name="adj" fmla="val 4587"/>
            </a:avLst>
          </a:prstGeom>
          <a:solidFill>
            <a:srgbClr val="FFFFFF"/>
          </a:solidFill>
          <a:ln w="25400" cap="flat" cmpd="sng">
            <a:solidFill>
              <a:srgbClr val="EDE9FE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10522915" y="3678631"/>
            <a:ext cx="457200" cy="457200"/>
          </a:xfrm>
          <a:prstGeom prst="ellipse">
            <a:avLst/>
          </a:prstGeom>
          <a:solidFill>
            <a:srgbClr val="EDE9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6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656418" y="3812134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"/>
          <p:cNvSpPr txBox="1"/>
          <p:nvPr/>
        </p:nvSpPr>
        <p:spPr>
          <a:xfrm>
            <a:off x="10259568" y="4250131"/>
            <a:ext cx="991210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⑧ 成長可視化</a:t>
            </a:r>
          </a:p>
        </p:txBody>
      </p:sp>
      <p:sp>
        <p:nvSpPr>
          <p:cNvPr id="255" name="Google Shape;255;p6"/>
          <p:cNvSpPr txBox="1"/>
          <p:nvPr/>
        </p:nvSpPr>
        <p:spPr>
          <a:xfrm>
            <a:off x="10026396" y="4524451"/>
            <a:ext cx="1457554" cy="48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スコア推移・実績ログ</a:t>
            </a:r>
          </a:p>
        </p:txBody>
      </p:sp>
      <p:pic>
        <p:nvPicPr>
          <p:cNvPr id="256" name="Google Shape;256;p6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413187" y="1790395"/>
            <a:ext cx="685800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"/>
          <p:cNvSpPr/>
          <p:nvPr/>
        </p:nvSpPr>
        <p:spPr>
          <a:xfrm>
            <a:off x="10413187" y="1790395"/>
            <a:ext cx="685800" cy="2670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STEP 05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9813341" y="2125980"/>
            <a:ext cx="1882750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実績化</a:t>
            </a:r>
          </a:p>
        </p:txBody>
      </p:sp>
      <p:sp>
        <p:nvSpPr>
          <p:cNvPr id="259" name="Google Shape;259;p6"/>
          <p:cNvSpPr txBox="1"/>
          <p:nvPr/>
        </p:nvSpPr>
        <p:spPr>
          <a:xfrm>
            <a:off x="418795" y="629107"/>
            <a:ext cx="11354105" cy="38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サポートシステム全体像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476402" y="1086307"/>
            <a:ext cx="112398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迷わず進める「レール」と、困った時の「セーフティネット」を完備</a:t>
            </a:r>
          </a:p>
        </p:txBody>
      </p:sp>
      <p:pic>
        <p:nvPicPr>
          <p:cNvPr id="261" name="Google Shape;261;p6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252314" y="190195"/>
            <a:ext cx="1695298" cy="3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"/>
          <p:cNvSpPr/>
          <p:nvPr/>
        </p:nvSpPr>
        <p:spPr>
          <a:xfrm>
            <a:off x="5642762" y="190195"/>
            <a:ext cx="1305763" cy="3246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E0F2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安心の8大サポート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6" descr="preencoded.png"/>
          <p:cNvPicPr preferRelativeResize="0"/>
          <p:nvPr/>
        </p:nvPicPr>
        <p:blipFill rotWithShape="1">
          <a:blip r:embed="rId21">
            <a:alphaModFix/>
          </a:blip>
          <a:srcRect l="-837" r="-837"/>
          <a:stretch/>
        </p:blipFill>
        <p:spPr>
          <a:xfrm>
            <a:off x="5414162" y="292608"/>
            <a:ext cx="152705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266" name="Google Shape;266;p6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387125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7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 descr="preencoded.png"/>
          <p:cNvPicPr preferRelativeResize="0"/>
          <p:nvPr/>
        </p:nvPicPr>
        <p:blipFill rotWithShape="1">
          <a:blip r:embed="rId4">
            <a:alphaModFix/>
          </a:blip>
          <a:srcRect l="-200" r="-199"/>
          <a:stretch/>
        </p:blipFill>
        <p:spPr>
          <a:xfrm>
            <a:off x="0" y="6782105"/>
            <a:ext cx="12191695" cy="7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 descr="preencoded.png"/>
          <p:cNvPicPr preferRelativeResize="0"/>
          <p:nvPr/>
        </p:nvPicPr>
        <p:blipFill rotWithShape="1">
          <a:blip r:embed="rId5">
            <a:alphaModFix/>
          </a:blip>
          <a:srcRect l="-9" r="-10"/>
          <a:stretch/>
        </p:blipFill>
        <p:spPr>
          <a:xfrm>
            <a:off x="0" y="0"/>
            <a:ext cx="12191695" cy="1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"/>
          <p:cNvSpPr/>
          <p:nvPr/>
        </p:nvSpPr>
        <p:spPr>
          <a:xfrm>
            <a:off x="571500" y="5772607"/>
            <a:ext cx="11048695" cy="705002"/>
          </a:xfrm>
          <a:prstGeom prst="roundRect">
            <a:avLst>
              <a:gd name="adj" fmla="val 21033"/>
            </a:avLst>
          </a:prstGeom>
          <a:solidFill>
            <a:srgbClr val="F8FAFC"/>
          </a:solidFill>
          <a:ln w="12700" cap="flat" cmpd="sng">
            <a:solidFill>
              <a:srgbClr val="CBD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"/>
          <p:cNvSpPr/>
          <p:nvPr/>
        </p:nvSpPr>
        <p:spPr>
          <a:xfrm>
            <a:off x="3791102" y="5934456"/>
            <a:ext cx="381305" cy="381305"/>
          </a:xfrm>
          <a:prstGeom prst="ellipse">
            <a:avLst/>
          </a:prstGeom>
          <a:solidFill>
            <a:srgbClr val="E2E8F0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5402" y="604875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"/>
          <p:cNvSpPr txBox="1"/>
          <p:nvPr/>
        </p:nvSpPr>
        <p:spPr>
          <a:xfrm>
            <a:off x="4285793" y="5952744"/>
            <a:ext cx="4315054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改善サイクル</a:t>
            </a:r>
          </a:p>
        </p:txBody>
      </p:sp>
      <p:sp>
        <p:nvSpPr>
          <p:cNvPr id="281" name="Google Shape;281;p7"/>
          <p:cNvSpPr txBox="1"/>
          <p:nvPr/>
        </p:nvSpPr>
        <p:spPr>
          <a:xfrm>
            <a:off x="4285793" y="6143854"/>
            <a:ext cx="4315054" cy="1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解決した内容は即座にマニュアルへ反映</a:t>
            </a:r>
          </a:p>
        </p:txBody>
      </p:sp>
      <p:pic>
        <p:nvPicPr>
          <p:cNvPr id="282" name="Google Shape;282;p7" descr="preencoded.png"/>
          <p:cNvPicPr preferRelativeResize="0"/>
          <p:nvPr/>
        </p:nvPicPr>
        <p:blipFill rotWithShape="1">
          <a:blip r:embed="rId7">
            <a:alphaModFix/>
          </a:blip>
          <a:srcRect t="-400" b="-399"/>
          <a:stretch/>
        </p:blipFill>
        <p:spPr>
          <a:xfrm>
            <a:off x="1524305" y="2381098"/>
            <a:ext cx="9144000" cy="3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62049" y="1809598"/>
            <a:ext cx="476402" cy="47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/>
          <p:nvPr/>
        </p:nvSpPr>
        <p:spPr>
          <a:xfrm>
            <a:off x="1762049" y="1809598"/>
            <a:ext cx="476402" cy="476402"/>
          </a:xfrm>
          <a:prstGeom prst="rect">
            <a:avLst/>
          </a:prstGeom>
          <a:solidFill>
            <a:srgbClr val="FFFFFF">
              <a:alpha val="0"/>
            </a:srgbClr>
          </a:solidFill>
          <a:ln w="508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400"/>
              <a:buFont typeface="Zen Maru Gothic"/>
              <a:buNone/>
            </a:pPr>
            <a:r>
              <a:rPr lang="en-US" sz="1400" b="1" i="0" u="none" strike="noStrike" cap="none">
                <a:solidFill>
                  <a:srgbClr val="3B82F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01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7" descr="preencoded.png"/>
          <p:cNvPicPr preferRelativeResize="0"/>
          <p:nvPr/>
        </p:nvPicPr>
        <p:blipFill rotWithShape="1">
          <a:blip r:embed="rId9">
            <a:alphaModFix/>
          </a:blip>
          <a:srcRect t="-14" b="-14"/>
          <a:stretch/>
        </p:blipFill>
        <p:spPr>
          <a:xfrm>
            <a:off x="761695" y="2476195"/>
            <a:ext cx="2476195" cy="25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42593" y="2752344"/>
            <a:ext cx="923544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/>
          <p:nvPr/>
        </p:nvSpPr>
        <p:spPr>
          <a:xfrm>
            <a:off x="1542593" y="2752344"/>
            <a:ext cx="924458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まずはここ！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1714500" y="3114446"/>
            <a:ext cx="571500" cy="571500"/>
          </a:xfrm>
          <a:prstGeom prst="roundRect">
            <a:avLst>
              <a:gd name="adj" fmla="val 42667"/>
            </a:avLst>
          </a:prstGeom>
          <a:solidFill>
            <a:srgbClr val="DBEAFE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33372" y="3267151"/>
            <a:ext cx="333756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 txBox="1"/>
          <p:nvPr/>
        </p:nvSpPr>
        <p:spPr>
          <a:xfrm>
            <a:off x="930859" y="3838651"/>
            <a:ext cx="2139696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チャットQ&amp;A</a:t>
            </a:r>
          </a:p>
        </p:txBody>
      </p:sp>
      <p:sp>
        <p:nvSpPr>
          <p:cNvPr id="291" name="Google Shape;291;p7"/>
          <p:cNvSpPr txBox="1"/>
          <p:nvPr/>
        </p:nvSpPr>
        <p:spPr>
          <a:xfrm>
            <a:off x="972007" y="4166006"/>
            <a:ext cx="2057400" cy="5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Slack/LINE等で気軽に質問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2563E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原則24h以内に返信</a:t>
            </a:r>
          </a:p>
        </p:txBody>
      </p:sp>
      <p:pic>
        <p:nvPicPr>
          <p:cNvPr id="292" name="Google Shape;292;p7" descr="preencoded.png"/>
          <p:cNvPicPr preferRelativeResize="0"/>
          <p:nvPr/>
        </p:nvPicPr>
        <p:blipFill rotWithShape="1">
          <a:blip r:embed="rId12">
            <a:alphaModFix/>
          </a:blip>
          <a:srcRect t="-80" b="-80"/>
          <a:stretch/>
        </p:blipFill>
        <p:spPr>
          <a:xfrm>
            <a:off x="3333902" y="3289097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447" y="1809598"/>
            <a:ext cx="476402" cy="47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7"/>
          <p:cNvSpPr/>
          <p:nvPr/>
        </p:nvSpPr>
        <p:spPr>
          <a:xfrm>
            <a:off x="4492447" y="1809598"/>
            <a:ext cx="476402" cy="476402"/>
          </a:xfrm>
          <a:prstGeom prst="rect">
            <a:avLst/>
          </a:prstGeom>
          <a:solidFill>
            <a:srgbClr val="FFFFFF">
              <a:alpha val="0"/>
            </a:srgbClr>
          </a:solidFill>
          <a:ln w="50800" cap="flat" cmpd="sng">
            <a:solidFill>
              <a:srgbClr val="10B9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B981"/>
              </a:buClr>
              <a:buSzPts val="1400"/>
              <a:buFont typeface="Zen Maru Gothic"/>
              <a:buNone/>
            </a:pPr>
            <a:r>
              <a:rPr lang="en-US" sz="1400" b="1" i="0" u="none" strike="noStrike" cap="none">
                <a:solidFill>
                  <a:srgbClr val="10B98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7" descr="preencoded.png"/>
          <p:cNvPicPr preferRelativeResize="0"/>
          <p:nvPr/>
        </p:nvPicPr>
        <p:blipFill rotWithShape="1">
          <a:blip r:embed="rId14">
            <a:alphaModFix/>
          </a:blip>
          <a:srcRect t="-14" b="-14"/>
          <a:stretch/>
        </p:blipFill>
        <p:spPr>
          <a:xfrm>
            <a:off x="3492094" y="2476195"/>
            <a:ext cx="2476195" cy="25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73906" y="2752344"/>
            <a:ext cx="923544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/>
          <p:nvPr/>
        </p:nvSpPr>
        <p:spPr>
          <a:xfrm>
            <a:off x="4273906" y="2752344"/>
            <a:ext cx="924458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15803D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待ってる間に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4444898" y="3114446"/>
            <a:ext cx="571500" cy="571500"/>
          </a:xfrm>
          <a:prstGeom prst="roundRect">
            <a:avLst>
              <a:gd name="adj" fmla="val 42667"/>
            </a:avLst>
          </a:prstGeom>
          <a:solidFill>
            <a:srgbClr val="D1FAE5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97603" y="3267151"/>
            <a:ext cx="26700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"/>
          <p:cNvSpPr txBox="1"/>
          <p:nvPr/>
        </p:nvSpPr>
        <p:spPr>
          <a:xfrm>
            <a:off x="3661258" y="3838651"/>
            <a:ext cx="2139696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テンプレ資産</a:t>
            </a:r>
          </a:p>
        </p:txBody>
      </p:sp>
      <p:sp>
        <p:nvSpPr>
          <p:cNvPr id="301" name="Google Shape;301;p7"/>
          <p:cNvSpPr txBox="1"/>
          <p:nvPr/>
        </p:nvSpPr>
        <p:spPr>
          <a:xfrm>
            <a:off x="3702406" y="4166006"/>
            <a:ext cx="2057400" cy="5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過去の質問やマニュアルをキーワード検索で自己解決</a:t>
            </a:r>
          </a:p>
        </p:txBody>
      </p:sp>
      <p:pic>
        <p:nvPicPr>
          <p:cNvPr id="302" name="Google Shape;302;p7" descr="preencoded.png"/>
          <p:cNvPicPr preferRelativeResize="0"/>
          <p:nvPr/>
        </p:nvPicPr>
        <p:blipFill rotWithShape="1">
          <a:blip r:embed="rId12">
            <a:alphaModFix/>
          </a:blip>
          <a:srcRect t="-80" b="-80"/>
          <a:stretch/>
        </p:blipFill>
        <p:spPr>
          <a:xfrm>
            <a:off x="6064301" y="3289097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22846" y="1809598"/>
            <a:ext cx="476402" cy="476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"/>
          <p:cNvSpPr/>
          <p:nvPr/>
        </p:nvSpPr>
        <p:spPr>
          <a:xfrm>
            <a:off x="7222846" y="1809598"/>
            <a:ext cx="476402" cy="476402"/>
          </a:xfrm>
          <a:prstGeom prst="rect">
            <a:avLst/>
          </a:prstGeom>
          <a:solidFill>
            <a:srgbClr val="FFFFFF">
              <a:alpha val="0"/>
            </a:srgbClr>
          </a:solidFill>
          <a:ln w="50800" cap="flat" cmpd="sng">
            <a:solidFill>
              <a:srgbClr val="F59E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Zen Maru Gothic"/>
              <a:buNone/>
            </a:pPr>
            <a:r>
              <a:rPr lang="en-US" sz="1400" b="1" i="0" u="none" strike="noStrike" cap="none">
                <a:solidFill>
                  <a:srgbClr val="F59E0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7" descr="preencoded.png"/>
          <p:cNvPicPr preferRelativeResize="0"/>
          <p:nvPr/>
        </p:nvPicPr>
        <p:blipFill rotWithShape="1">
          <a:blip r:embed="rId18">
            <a:alphaModFix/>
          </a:blip>
          <a:srcRect t="-14" b="-14"/>
          <a:stretch/>
        </p:blipFill>
        <p:spPr>
          <a:xfrm>
            <a:off x="6223406" y="2476195"/>
            <a:ext cx="2476195" cy="25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004304" y="2752344"/>
            <a:ext cx="923544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"/>
          <p:cNvSpPr/>
          <p:nvPr/>
        </p:nvSpPr>
        <p:spPr>
          <a:xfrm>
            <a:off x="7004304" y="2752344"/>
            <a:ext cx="924458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A1620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直接聞きたい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7175297" y="3114446"/>
            <a:ext cx="571500" cy="571500"/>
          </a:xfrm>
          <a:prstGeom prst="roundRect">
            <a:avLst>
              <a:gd name="adj" fmla="val 42667"/>
            </a:avLst>
          </a:prstGeom>
          <a:solidFill>
            <a:srgbClr val="FEF3C7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7" descr="preencoded.png"/>
          <p:cNvPicPr preferRelativeResize="0"/>
          <p:nvPr/>
        </p:nvPicPr>
        <p:blipFill rotWithShape="1">
          <a:blip r:embed="rId20">
            <a:alphaModFix/>
          </a:blip>
          <a:srcRect l="-685" r="-685"/>
          <a:stretch/>
        </p:blipFill>
        <p:spPr>
          <a:xfrm>
            <a:off x="7308799" y="3267151"/>
            <a:ext cx="30449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/>
          <p:nvPr/>
        </p:nvSpPr>
        <p:spPr>
          <a:xfrm>
            <a:off x="6391656" y="3838651"/>
            <a:ext cx="2139696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週次オフィスアワー</a:t>
            </a:r>
          </a:p>
        </p:txBody>
      </p:sp>
      <p:sp>
        <p:nvSpPr>
          <p:cNvPr id="311" name="Google Shape;311;p7"/>
          <p:cNvSpPr txBox="1"/>
          <p:nvPr/>
        </p:nvSpPr>
        <p:spPr>
          <a:xfrm>
            <a:off x="6432804" y="4166006"/>
            <a:ext cx="2057400" cy="5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毎週開催のライブ相談で画面共有しながら即解消</a:t>
            </a:r>
          </a:p>
        </p:txBody>
      </p:sp>
      <p:pic>
        <p:nvPicPr>
          <p:cNvPr id="312" name="Google Shape;312;p7" descr="preencoded.png"/>
          <p:cNvPicPr preferRelativeResize="0"/>
          <p:nvPr/>
        </p:nvPicPr>
        <p:blipFill rotWithShape="1">
          <a:blip r:embed="rId12">
            <a:alphaModFix/>
          </a:blip>
          <a:srcRect t="-80" b="-80"/>
          <a:stretch/>
        </p:blipFill>
        <p:spPr>
          <a:xfrm>
            <a:off x="8794699" y="3289097"/>
            <a:ext cx="1426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953244" y="1809598"/>
            <a:ext cx="476402" cy="476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"/>
          <p:cNvSpPr/>
          <p:nvPr/>
        </p:nvSpPr>
        <p:spPr>
          <a:xfrm>
            <a:off x="9953244" y="1809598"/>
            <a:ext cx="476402" cy="476402"/>
          </a:xfrm>
          <a:prstGeom prst="rect">
            <a:avLst/>
          </a:prstGeom>
          <a:solidFill>
            <a:srgbClr val="FFFFFF">
              <a:alpha val="0"/>
            </a:srgbClr>
          </a:solidFill>
          <a:ln w="50800" cap="flat" cmpd="sng">
            <a:solidFill>
              <a:srgbClr val="EC48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C4899"/>
              </a:buClr>
              <a:buSzPts val="1400"/>
              <a:buFont typeface="Zen Maru Gothic"/>
              <a:buNone/>
            </a:pPr>
            <a:r>
              <a:rPr lang="en-US" sz="1400" b="1" i="0" u="none" strike="noStrike" cap="none">
                <a:solidFill>
                  <a:srgbClr val="EC489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04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7" descr="preencoded.png"/>
          <p:cNvPicPr preferRelativeResize="0"/>
          <p:nvPr/>
        </p:nvPicPr>
        <p:blipFill rotWithShape="1">
          <a:blip r:embed="rId22">
            <a:alphaModFix/>
          </a:blip>
          <a:srcRect t="-14" b="-14"/>
          <a:stretch/>
        </p:blipFill>
        <p:spPr>
          <a:xfrm>
            <a:off x="8953805" y="2476195"/>
            <a:ext cx="2476195" cy="25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849002" y="2752344"/>
            <a:ext cx="694944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7"/>
          <p:cNvSpPr/>
          <p:nvPr/>
        </p:nvSpPr>
        <p:spPr>
          <a:xfrm>
            <a:off x="9849002" y="2752344"/>
            <a:ext cx="695858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E185D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BE185D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深い相談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"/>
          <p:cNvSpPr/>
          <p:nvPr/>
        </p:nvSpPr>
        <p:spPr>
          <a:xfrm>
            <a:off x="9905695" y="3114446"/>
            <a:ext cx="571500" cy="571500"/>
          </a:xfrm>
          <a:prstGeom prst="roundRect">
            <a:avLst>
              <a:gd name="adj" fmla="val 42667"/>
            </a:avLst>
          </a:prstGeom>
          <a:solidFill>
            <a:srgbClr val="FCE7F3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7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025482" y="3267151"/>
            <a:ext cx="333756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"/>
          <p:cNvSpPr txBox="1"/>
          <p:nvPr/>
        </p:nvSpPr>
        <p:spPr>
          <a:xfrm>
            <a:off x="9122054" y="3838651"/>
            <a:ext cx="2139696" cy="2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メンター/バディ</a:t>
            </a:r>
          </a:p>
        </p:txBody>
      </p:sp>
      <p:sp>
        <p:nvSpPr>
          <p:cNvPr id="321" name="Google Shape;321;p7"/>
          <p:cNvSpPr txBox="1"/>
          <p:nvPr/>
        </p:nvSpPr>
        <p:spPr>
          <a:xfrm>
            <a:off x="9163202" y="4166006"/>
            <a:ext cx="2057400" cy="59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必要な方に個別アサインで伴走型サポート</a:t>
            </a:r>
          </a:p>
        </p:txBody>
      </p:sp>
      <p:sp>
        <p:nvSpPr>
          <p:cNvPr id="322" name="Google Shape;322;p7"/>
          <p:cNvSpPr txBox="1"/>
          <p:nvPr/>
        </p:nvSpPr>
        <p:spPr>
          <a:xfrm>
            <a:off x="418795" y="629107"/>
            <a:ext cx="11354105" cy="38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困った時の解決ルート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 txBox="1"/>
          <p:nvPr/>
        </p:nvSpPr>
        <p:spPr>
          <a:xfrm>
            <a:off x="476402" y="1086307"/>
            <a:ext cx="112398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Zen Maru Gothic"/>
              <a:buNone/>
            </a:pPr>
            <a:r>
              <a:rPr lang="en-US" sz="1300" b="0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迷ったら、まずはチャットから。段階的にあなたをサポートします。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7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429707" y="190195"/>
            <a:ext cx="1333195" cy="3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"/>
          <p:cNvSpPr/>
          <p:nvPr/>
        </p:nvSpPr>
        <p:spPr>
          <a:xfrm>
            <a:off x="5800954" y="190195"/>
            <a:ext cx="962863" cy="3246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DCFC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16A34A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サポート詳細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7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591556" y="292608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329" name="Google Shape;329;p7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380368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8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" descr="preencoded.png"/>
          <p:cNvPicPr preferRelativeResize="0"/>
          <p:nvPr/>
        </p:nvPicPr>
        <p:blipFill rotWithShape="1">
          <a:blip r:embed="rId4">
            <a:alphaModFix/>
          </a:blip>
          <a:srcRect l="-200" r="-199"/>
          <a:stretch/>
        </p:blipFill>
        <p:spPr>
          <a:xfrm>
            <a:off x="0" y="6782105"/>
            <a:ext cx="12191695" cy="7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" descr="preencoded.png"/>
          <p:cNvPicPr preferRelativeResize="0"/>
          <p:nvPr/>
        </p:nvPicPr>
        <p:blipFill rotWithShape="1">
          <a:blip r:embed="rId5">
            <a:alphaModFix/>
          </a:blip>
          <a:srcRect t="-1" b="-1"/>
          <a:stretch/>
        </p:blipFill>
        <p:spPr>
          <a:xfrm>
            <a:off x="0" y="0"/>
            <a:ext cx="1219169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8"/>
          <p:cNvSpPr/>
          <p:nvPr/>
        </p:nvSpPr>
        <p:spPr>
          <a:xfrm>
            <a:off x="571500" y="5953658"/>
            <a:ext cx="11048695" cy="780898"/>
          </a:xfrm>
          <a:prstGeom prst="roundRect">
            <a:avLst>
              <a:gd name="adj" fmla="val 22848"/>
            </a:avLst>
          </a:prstGeom>
          <a:solidFill>
            <a:srgbClr val="FFFFFF"/>
          </a:solidFill>
          <a:ln w="12700" cap="flat" cmpd="sng">
            <a:solidFill>
              <a:srgbClr val="F1F5F9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16200000" algn="bl" rotWithShape="0">
              <a:srgbClr val="000000">
                <a:alpha val="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"/>
          <p:cNvSpPr/>
          <p:nvPr/>
        </p:nvSpPr>
        <p:spPr>
          <a:xfrm>
            <a:off x="886054" y="6115507"/>
            <a:ext cx="457200" cy="457200"/>
          </a:xfrm>
          <a:prstGeom prst="ellipse">
            <a:avLst/>
          </a:prstGeom>
          <a:solidFill>
            <a:srgbClr val="F1F5F9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782" y="6249010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"/>
          <p:cNvSpPr txBox="1"/>
          <p:nvPr/>
        </p:nvSpPr>
        <p:spPr>
          <a:xfrm>
            <a:off x="1495044" y="6115507"/>
            <a:ext cx="47247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1E293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仕事につながる仕組み</a:t>
            </a:r>
          </a:p>
        </p:txBody>
      </p:sp>
      <p:sp>
        <p:nvSpPr>
          <p:cNvPr id="344" name="Google Shape;344;p8"/>
          <p:cNvSpPr txBox="1"/>
          <p:nvPr/>
        </p:nvSpPr>
        <p:spPr>
          <a:xfrm>
            <a:off x="1495044" y="6382512"/>
            <a:ext cx="4724705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スコアと成果物が企業へのアピールに</a:t>
            </a:r>
          </a:p>
        </p:txBody>
      </p:sp>
      <p:pic>
        <p:nvPicPr>
          <p:cNvPr id="345" name="Google Shape;345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0726" y="6208776"/>
            <a:ext cx="1647749" cy="27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8"/>
          <p:cNvSpPr/>
          <p:nvPr/>
        </p:nvSpPr>
        <p:spPr>
          <a:xfrm>
            <a:off x="7888529" y="6208776"/>
            <a:ext cx="1400861" cy="277063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D9770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企業側もAI診断実施中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8"/>
          <p:cNvSpPr txBox="1"/>
          <p:nvPr/>
        </p:nvSpPr>
        <p:spPr>
          <a:xfrm>
            <a:off x="9705442" y="6249010"/>
            <a:ext cx="1753819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課題に合う人をマッチング</a:t>
            </a:r>
          </a:p>
        </p:txBody>
      </p:sp>
      <p:pic>
        <p:nvPicPr>
          <p:cNvPr id="348" name="Google Shape;348;p8" descr="preencoded.png"/>
          <p:cNvPicPr preferRelativeResize="0"/>
          <p:nvPr/>
        </p:nvPicPr>
        <p:blipFill rotWithShape="1">
          <a:blip r:embed="rId8">
            <a:alphaModFix/>
          </a:blip>
          <a:srcRect t="-2644" b="-2644"/>
          <a:stretch/>
        </p:blipFill>
        <p:spPr>
          <a:xfrm>
            <a:off x="7755026" y="6281928"/>
            <a:ext cx="95098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" descr="preencoded.png"/>
          <p:cNvPicPr preferRelativeResize="0"/>
          <p:nvPr/>
        </p:nvPicPr>
        <p:blipFill rotWithShape="1">
          <a:blip r:embed="rId9">
            <a:alphaModFix/>
          </a:blip>
          <a:srcRect t="-1100" b="-1100"/>
          <a:stretch/>
        </p:blipFill>
        <p:spPr>
          <a:xfrm>
            <a:off x="9477756" y="6284671"/>
            <a:ext cx="114300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498" y="1714500"/>
            <a:ext cx="3238805" cy="39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"/>
          <p:cNvSpPr/>
          <p:nvPr/>
        </p:nvSpPr>
        <p:spPr>
          <a:xfrm>
            <a:off x="1028700" y="1733702"/>
            <a:ext cx="3200400" cy="1676095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8"/>
          <p:cNvSpPr/>
          <p:nvPr/>
        </p:nvSpPr>
        <p:spPr>
          <a:xfrm>
            <a:off x="1028700" y="3400654"/>
            <a:ext cx="3200400" cy="9144"/>
          </a:xfrm>
          <a:prstGeom prst="rect">
            <a:avLst/>
          </a:prstGeom>
          <a:solidFill>
            <a:srgbClr val="E2E8F0"/>
          </a:solidFill>
          <a:ln w="12700" cap="flat" cmpd="sng">
            <a:solidFill>
              <a:srgbClr val="E2E8F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"/>
          <p:cNvSpPr/>
          <p:nvPr/>
        </p:nvSpPr>
        <p:spPr>
          <a:xfrm>
            <a:off x="2324405" y="1962302"/>
            <a:ext cx="609905" cy="609905"/>
          </a:xfrm>
          <a:prstGeom prst="roundRect">
            <a:avLst>
              <a:gd name="adj" fmla="val 46852"/>
            </a:avLst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1016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29230" y="2133295"/>
            <a:ext cx="200254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"/>
          <p:cNvSpPr txBox="1"/>
          <p:nvPr/>
        </p:nvSpPr>
        <p:spPr>
          <a:xfrm>
            <a:off x="1703527" y="2723998"/>
            <a:ext cx="1851660" cy="2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会議議事録の自動化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 txBox="1"/>
          <p:nvPr/>
        </p:nvSpPr>
        <p:spPr>
          <a:xfrm>
            <a:off x="1667866" y="3047695"/>
            <a:ext cx="1923898" cy="20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文字起こし・要約・To-Do抽出</a:t>
            </a:r>
          </a:p>
        </p:txBody>
      </p:sp>
      <p:pic>
        <p:nvPicPr>
          <p:cNvPr id="357" name="Google Shape;357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1257300" y="3640226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8"/>
          <p:cNvSpPr txBox="1"/>
          <p:nvPr/>
        </p:nvSpPr>
        <p:spPr>
          <a:xfrm>
            <a:off x="1394460" y="3800246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会議録音から重要事項を瞬時にまとめる</a:t>
            </a:r>
          </a:p>
        </p:txBody>
      </p:sp>
      <p:pic>
        <p:nvPicPr>
          <p:cNvPr id="359" name="Google Shape;359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1257300" y="4372661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"/>
          <p:cNvSpPr txBox="1"/>
          <p:nvPr/>
        </p:nvSpPr>
        <p:spPr>
          <a:xfrm>
            <a:off x="1394460" y="4532681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アクションリストを自動生成</a:t>
            </a:r>
          </a:p>
        </p:txBody>
      </p:sp>
      <p:pic>
        <p:nvPicPr>
          <p:cNvPr id="361" name="Google Shape;361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57300" y="5211166"/>
            <a:ext cx="8385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1257300" y="5211166"/>
            <a:ext cx="8385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69A1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0369A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#業務効率化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64385" y="5211166"/>
            <a:ext cx="8385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8"/>
          <p:cNvSpPr/>
          <p:nvPr/>
        </p:nvSpPr>
        <p:spPr>
          <a:xfrm>
            <a:off x="2164385" y="5211166"/>
            <a:ext cx="8385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69A1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0369A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#要約スキル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76902" y="1714500"/>
            <a:ext cx="3238805" cy="39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"/>
          <p:cNvSpPr/>
          <p:nvPr/>
        </p:nvSpPr>
        <p:spPr>
          <a:xfrm>
            <a:off x="4496105" y="1733702"/>
            <a:ext cx="3200400" cy="1676095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8"/>
          <p:cNvSpPr/>
          <p:nvPr/>
        </p:nvSpPr>
        <p:spPr>
          <a:xfrm>
            <a:off x="4496105" y="3400654"/>
            <a:ext cx="3200400" cy="9144"/>
          </a:xfrm>
          <a:prstGeom prst="rect">
            <a:avLst/>
          </a:prstGeom>
          <a:solidFill>
            <a:srgbClr val="E2E8F0"/>
          </a:solidFill>
          <a:ln w="12700" cap="flat" cmpd="sng">
            <a:solidFill>
              <a:srgbClr val="E2E8F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5790895" y="1962302"/>
            <a:ext cx="609905" cy="609905"/>
          </a:xfrm>
          <a:prstGeom prst="roundRect">
            <a:avLst>
              <a:gd name="adj" fmla="val 46852"/>
            </a:avLst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1016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2802" y="2133295"/>
            <a:ext cx="26700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"/>
          <p:cNvSpPr txBox="1"/>
          <p:nvPr/>
        </p:nvSpPr>
        <p:spPr>
          <a:xfrm>
            <a:off x="5067605" y="2723998"/>
            <a:ext cx="2057400" cy="2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営業メール生成ツール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 txBox="1"/>
          <p:nvPr/>
        </p:nvSpPr>
        <p:spPr>
          <a:xfrm>
            <a:off x="4988966" y="3047695"/>
            <a:ext cx="2221992" cy="20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ターゲット別文面＋A/Bテスト</a:t>
            </a:r>
          </a:p>
        </p:txBody>
      </p:sp>
      <p:pic>
        <p:nvPicPr>
          <p:cNvPr id="372" name="Google Shape;372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4724705" y="3640226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"/>
          <p:cNvSpPr txBox="1"/>
          <p:nvPr/>
        </p:nvSpPr>
        <p:spPr>
          <a:xfrm>
            <a:off x="4861865" y="3800246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業種・課題に合わせたメール文面を自動作成</a:t>
            </a:r>
          </a:p>
        </p:txBody>
      </p:sp>
      <p:pic>
        <p:nvPicPr>
          <p:cNvPr id="374" name="Google Shape;374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4724705" y="4372661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/>
          <p:nvPr/>
        </p:nvSpPr>
        <p:spPr>
          <a:xfrm>
            <a:off x="4861865" y="4532681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複数パターンを比較して反応率を探求</a:t>
            </a:r>
          </a:p>
        </p:txBody>
      </p:sp>
      <p:pic>
        <p:nvPicPr>
          <p:cNvPr id="376" name="Google Shape;376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24705" y="5211166"/>
            <a:ext cx="10671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4724705" y="5211166"/>
            <a:ext cx="10671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2410C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C2410C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#マーケティング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59475" y="5211166"/>
            <a:ext cx="10671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"/>
          <p:cNvSpPr/>
          <p:nvPr/>
        </p:nvSpPr>
        <p:spPr>
          <a:xfrm>
            <a:off x="5859475" y="5211166"/>
            <a:ext cx="10671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2410C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C2410C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#プロンプト設計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944307" y="1714500"/>
            <a:ext cx="3238805" cy="39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"/>
          <p:cNvSpPr/>
          <p:nvPr/>
        </p:nvSpPr>
        <p:spPr>
          <a:xfrm>
            <a:off x="7962595" y="1733702"/>
            <a:ext cx="3200400" cy="167609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7962595" y="3400654"/>
            <a:ext cx="3200400" cy="9144"/>
          </a:xfrm>
          <a:prstGeom prst="rect">
            <a:avLst/>
          </a:prstGeom>
          <a:solidFill>
            <a:srgbClr val="E2E8F0"/>
          </a:solidFill>
          <a:ln w="12700" cap="flat" cmpd="sng">
            <a:solidFill>
              <a:srgbClr val="E2E8F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8"/>
          <p:cNvSpPr/>
          <p:nvPr/>
        </p:nvSpPr>
        <p:spPr>
          <a:xfrm>
            <a:off x="9258300" y="1962302"/>
            <a:ext cx="609905" cy="609905"/>
          </a:xfrm>
          <a:prstGeom prst="roundRect">
            <a:avLst>
              <a:gd name="adj" fmla="val 46852"/>
            </a:avLst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101600" dist="38100" dir="16200000" algn="bl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396374" y="2133295"/>
            <a:ext cx="333756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8"/>
          <p:cNvSpPr txBox="1"/>
          <p:nvPr/>
        </p:nvSpPr>
        <p:spPr>
          <a:xfrm>
            <a:off x="8651138" y="2723998"/>
            <a:ext cx="1831543" cy="2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00"/>
              <a:buFont typeface="Zen Maru Gothic"/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社内FAQボット設計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 txBox="1"/>
          <p:nvPr/>
        </p:nvSpPr>
        <p:spPr>
          <a:xfrm>
            <a:off x="8513978" y="3047695"/>
            <a:ext cx="2098548" cy="20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64748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自動応答プロンプト＋評価シート</a:t>
            </a:r>
          </a:p>
        </p:txBody>
      </p:sp>
      <p:pic>
        <p:nvPicPr>
          <p:cNvPr id="387" name="Google Shape;387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8191195" y="3640226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8"/>
          <p:cNvSpPr txBox="1"/>
          <p:nvPr/>
        </p:nvSpPr>
        <p:spPr>
          <a:xfrm>
            <a:off x="8328355" y="3800246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社内規定を読み込ませ正しく答える指示書を作成</a:t>
            </a:r>
          </a:p>
        </p:txBody>
      </p:sp>
      <p:pic>
        <p:nvPicPr>
          <p:cNvPr id="389" name="Google Shape;389;p8" descr="preencoded.png"/>
          <p:cNvPicPr preferRelativeResize="0"/>
          <p:nvPr/>
        </p:nvPicPr>
        <p:blipFill rotWithShape="1">
          <a:blip r:embed="rId12">
            <a:alphaModFix/>
          </a:blip>
          <a:srcRect l="-2838" r="-2838"/>
          <a:stretch/>
        </p:blipFill>
        <p:spPr>
          <a:xfrm>
            <a:off x="8191195" y="4372661"/>
            <a:ext cx="123444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8"/>
          <p:cNvSpPr txBox="1"/>
          <p:nvPr/>
        </p:nvSpPr>
        <p:spPr>
          <a:xfrm>
            <a:off x="8328355" y="4532681"/>
            <a:ext cx="2682850" cy="41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回答の正確性チェック評価シートもセットで作成</a:t>
            </a:r>
          </a:p>
        </p:txBody>
      </p:sp>
      <p:pic>
        <p:nvPicPr>
          <p:cNvPr id="391" name="Google Shape;391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91195" y="5211166"/>
            <a:ext cx="9528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"/>
          <p:cNvSpPr/>
          <p:nvPr/>
        </p:nvSpPr>
        <p:spPr>
          <a:xfrm>
            <a:off x="8191195" y="5211166"/>
            <a:ext cx="9528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D28D9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6D28D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#システム導入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212580" y="5211166"/>
            <a:ext cx="724205" cy="24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"/>
          <p:cNvSpPr/>
          <p:nvPr/>
        </p:nvSpPr>
        <p:spPr>
          <a:xfrm>
            <a:off x="9212580" y="5211166"/>
            <a:ext cx="724205" cy="247802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D28D9"/>
              </a:buClr>
              <a:buSzPts val="900"/>
              <a:buFont typeface="Zen Maru Gothic"/>
              <a:buNone/>
            </a:pPr>
            <a:r>
              <a:rPr lang="en-US" sz="900" b="1" i="0" u="none" strike="noStrike" cap="none">
                <a:solidFill>
                  <a:srgbClr val="6D28D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#品質管理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 txBox="1"/>
          <p:nvPr/>
        </p:nvSpPr>
        <p:spPr>
          <a:xfrm>
            <a:off x="418795" y="629107"/>
            <a:ext cx="11354105" cy="38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成果物（ミニポートフォリオ）例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8"/>
          <p:cNvSpPr txBox="1"/>
          <p:nvPr/>
        </p:nvSpPr>
        <p:spPr>
          <a:xfrm>
            <a:off x="476402" y="1086307"/>
            <a:ext cx="112398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Zen Maru Gothic"/>
              <a:buNone/>
            </a:pPr>
            <a:r>
              <a:rPr lang="en-US" sz="1300" b="0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「何ができるか」が伝わる、3つの具体的な成果物をつくります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229454" y="190195"/>
            <a:ext cx="1733702" cy="3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"/>
          <p:cNvSpPr/>
          <p:nvPr/>
        </p:nvSpPr>
        <p:spPr>
          <a:xfrm>
            <a:off x="5600700" y="190195"/>
            <a:ext cx="1362456" cy="3246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FFED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97316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F9731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実務で使えるスキル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391302" y="292608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402" name="Google Shape;402;p8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258323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9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16200000" algn="bl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9" descr="preencoded.png"/>
          <p:cNvPicPr preferRelativeResize="0"/>
          <p:nvPr/>
        </p:nvPicPr>
        <p:blipFill rotWithShape="1">
          <a:blip r:embed="rId3">
            <a:alphaModFix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9" descr="preencoded.png"/>
          <p:cNvPicPr preferRelativeResize="0"/>
          <p:nvPr/>
        </p:nvPicPr>
        <p:blipFill rotWithShape="1">
          <a:blip r:embed="rId4">
            <a:alphaModFix/>
          </a:blip>
          <a:srcRect l="-9" r="-10"/>
          <a:stretch/>
        </p:blipFill>
        <p:spPr>
          <a:xfrm>
            <a:off x="0" y="0"/>
            <a:ext cx="12191695" cy="1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"/>
          <p:cNvSpPr/>
          <p:nvPr/>
        </p:nvSpPr>
        <p:spPr>
          <a:xfrm>
            <a:off x="10858500" y="761695"/>
            <a:ext cx="952805" cy="952805"/>
          </a:xfrm>
          <a:prstGeom prst="ellipse">
            <a:avLst/>
          </a:prstGeom>
          <a:solidFill>
            <a:srgbClr val="E0E7FF">
              <a:alpha val="50196"/>
            </a:srgbClr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9"/>
          <p:cNvSpPr/>
          <p:nvPr/>
        </p:nvSpPr>
        <p:spPr>
          <a:xfrm>
            <a:off x="3610051" y="6166714"/>
            <a:ext cx="4981651" cy="533095"/>
          </a:xfrm>
          <a:prstGeom prst="roundRect">
            <a:avLst>
              <a:gd name="adj" fmla="val 153149"/>
            </a:avLst>
          </a:prstGeom>
          <a:solidFill>
            <a:srgbClr val="FFFFFF"/>
          </a:solidFill>
          <a:ln w="25400" cap="flat" cmpd="sng">
            <a:solidFill>
              <a:srgbClr val="C7D2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9" descr="preencoded.png"/>
          <p:cNvPicPr preferRelativeResize="0"/>
          <p:nvPr/>
        </p:nvPicPr>
        <p:blipFill rotWithShape="1">
          <a:blip r:embed="rId5">
            <a:alphaModFix/>
          </a:blip>
          <a:srcRect t="-20192" b="-20192"/>
          <a:stretch/>
        </p:blipFill>
        <p:spPr>
          <a:xfrm>
            <a:off x="3743554" y="6300216"/>
            <a:ext cx="19019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9"/>
          <p:cNvSpPr txBox="1"/>
          <p:nvPr/>
        </p:nvSpPr>
        <p:spPr>
          <a:xfrm>
            <a:off x="3990442" y="6166714"/>
            <a:ext cx="4506163" cy="5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46E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その他、気になることはいつでもスタッフにお声がけください！</a:t>
            </a:r>
          </a:p>
        </p:txBody>
      </p:sp>
      <p:sp>
        <p:nvSpPr>
          <p:cNvPr id="416" name="Google Shape;416;p9"/>
          <p:cNvSpPr/>
          <p:nvPr/>
        </p:nvSpPr>
        <p:spPr>
          <a:xfrm>
            <a:off x="571500" y="1714500"/>
            <a:ext cx="5429707" cy="1876349"/>
          </a:xfrm>
          <a:prstGeom prst="roundRect">
            <a:avLst>
              <a:gd name="adj" fmla="val 4948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16200000" algn="bl" rotWithShape="0">
              <a:srgbClr val="000000">
                <a:alpha val="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9"/>
          <p:cNvSpPr/>
          <p:nvPr/>
        </p:nvSpPr>
        <p:spPr>
          <a:xfrm>
            <a:off x="571500" y="1714500"/>
            <a:ext cx="57607" cy="1876349"/>
          </a:xfrm>
          <a:prstGeom prst="roundRect">
            <a:avLst>
              <a:gd name="adj" fmla="val 161148"/>
            </a:avLst>
          </a:prstGeom>
          <a:solidFill>
            <a:srgbClr val="3B82F6"/>
          </a:solidFill>
          <a:ln w="12700" cap="flat" cmpd="sng">
            <a:solidFill>
              <a:srgbClr val="3B82F6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707" y="1904695"/>
            <a:ext cx="381305" cy="38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"/>
          <p:cNvSpPr/>
          <p:nvPr/>
        </p:nvSpPr>
        <p:spPr>
          <a:xfrm>
            <a:off x="857707" y="1904695"/>
            <a:ext cx="381305" cy="3813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3B82F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Q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9"/>
          <p:cNvSpPr txBox="1"/>
          <p:nvPr/>
        </p:nvSpPr>
        <p:spPr>
          <a:xfrm>
            <a:off x="1390802" y="1977847"/>
            <a:ext cx="2386584" cy="2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PC操作に自信がありません…</a:t>
            </a:r>
          </a:p>
        </p:txBody>
      </p:sp>
      <p:sp>
        <p:nvSpPr>
          <p:cNvPr id="421" name="Google Shape;421;p9"/>
          <p:cNvSpPr/>
          <p:nvPr/>
        </p:nvSpPr>
        <p:spPr>
          <a:xfrm>
            <a:off x="857707" y="2400300"/>
            <a:ext cx="4914900" cy="1000354"/>
          </a:xfrm>
          <a:prstGeom prst="roundRect">
            <a:avLst>
              <a:gd name="adj" fmla="val 10447"/>
            </a:avLst>
          </a:prstGeom>
          <a:solidFill>
            <a:srgbClr val="F8FAFC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9"/>
          <p:cNvSpPr txBox="1"/>
          <p:nvPr/>
        </p:nvSpPr>
        <p:spPr>
          <a:xfrm>
            <a:off x="1009498" y="2553005"/>
            <a:ext cx="4686300" cy="6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2563EB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初回オンボーディング</a:t>
            </a: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で設定から基本操作まで一緒に準備します。</a:t>
            </a:r>
          </a:p>
        </p:txBody>
      </p:sp>
      <p:sp>
        <p:nvSpPr>
          <p:cNvPr id="423" name="Google Shape;423;p9"/>
          <p:cNvSpPr/>
          <p:nvPr/>
        </p:nvSpPr>
        <p:spPr>
          <a:xfrm>
            <a:off x="6191402" y="1714500"/>
            <a:ext cx="5429707" cy="1876349"/>
          </a:xfrm>
          <a:prstGeom prst="roundRect">
            <a:avLst>
              <a:gd name="adj" fmla="val 4948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16200000" algn="bl" rotWithShape="0">
              <a:srgbClr val="000000">
                <a:alpha val="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9"/>
          <p:cNvSpPr/>
          <p:nvPr/>
        </p:nvSpPr>
        <p:spPr>
          <a:xfrm>
            <a:off x="6191402" y="1714500"/>
            <a:ext cx="57607" cy="1876349"/>
          </a:xfrm>
          <a:prstGeom prst="roundRect">
            <a:avLst>
              <a:gd name="adj" fmla="val 161148"/>
            </a:avLst>
          </a:prstGeom>
          <a:solidFill>
            <a:srgbClr val="10B981"/>
          </a:solidFill>
          <a:ln w="12700" cap="flat" cmpd="sng">
            <a:solidFill>
              <a:srgbClr val="10B981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6695" y="1904695"/>
            <a:ext cx="381305" cy="38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9"/>
          <p:cNvSpPr/>
          <p:nvPr/>
        </p:nvSpPr>
        <p:spPr>
          <a:xfrm>
            <a:off x="6476695" y="1904695"/>
            <a:ext cx="381305" cy="3813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B981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10B981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Q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7010705" y="1977847"/>
            <a:ext cx="2534717" cy="2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ITやAIは苦手意識があります。</a:t>
            </a:r>
          </a:p>
        </p:txBody>
      </p:sp>
      <p:sp>
        <p:nvSpPr>
          <p:cNvPr id="428" name="Google Shape;428;p9"/>
          <p:cNvSpPr/>
          <p:nvPr/>
        </p:nvSpPr>
        <p:spPr>
          <a:xfrm>
            <a:off x="6476695" y="2400300"/>
            <a:ext cx="4914900" cy="1000354"/>
          </a:xfrm>
          <a:prstGeom prst="roundRect">
            <a:avLst>
              <a:gd name="adj" fmla="val 10447"/>
            </a:avLst>
          </a:prstGeom>
          <a:solidFill>
            <a:srgbClr val="F8FAFC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9"/>
          <p:cNvSpPr txBox="1"/>
          <p:nvPr/>
        </p:nvSpPr>
        <p:spPr>
          <a:xfrm>
            <a:off x="6629400" y="2553005"/>
            <a:ext cx="4686300" cy="6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スコアに合わせ</a:t>
            </a:r>
            <a:r>
              <a:rPr lang="en-US" sz="1400" b="1" i="0" u="none" strike="noStrike" cap="none" dirty="0">
                <a:solidFill>
                  <a:srgbClr val="16A34A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少しずつステップアップ</a:t>
            </a: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できる設計です。</a:t>
            </a:r>
          </a:p>
        </p:txBody>
      </p:sp>
      <p:sp>
        <p:nvSpPr>
          <p:cNvPr id="430" name="Google Shape;430;p9"/>
          <p:cNvSpPr/>
          <p:nvPr/>
        </p:nvSpPr>
        <p:spPr>
          <a:xfrm>
            <a:off x="571500" y="3781044"/>
            <a:ext cx="3562502" cy="2200046"/>
          </a:xfrm>
          <a:prstGeom prst="roundRect">
            <a:avLst>
              <a:gd name="adj" fmla="val 3599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16200000" algn="bl" rotWithShape="0">
              <a:srgbClr val="000000">
                <a:alpha val="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"/>
          <p:cNvSpPr/>
          <p:nvPr/>
        </p:nvSpPr>
        <p:spPr>
          <a:xfrm>
            <a:off x="571500" y="3781044"/>
            <a:ext cx="57607" cy="2200046"/>
          </a:xfrm>
          <a:prstGeom prst="roundRect">
            <a:avLst>
              <a:gd name="adj" fmla="val 137429"/>
            </a:avLst>
          </a:prstGeom>
          <a:solidFill>
            <a:srgbClr val="F97316"/>
          </a:solidFill>
          <a:ln w="12700" cap="flat" cmpd="sng">
            <a:solidFill>
              <a:srgbClr val="F97316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707" y="4015130"/>
            <a:ext cx="381305" cy="38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9"/>
          <p:cNvSpPr/>
          <p:nvPr/>
        </p:nvSpPr>
        <p:spPr>
          <a:xfrm>
            <a:off x="857707" y="4015130"/>
            <a:ext cx="381305" cy="3813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97316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F9731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Q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9"/>
          <p:cNvSpPr txBox="1"/>
          <p:nvPr/>
        </p:nvSpPr>
        <p:spPr>
          <a:xfrm>
            <a:off x="1390802" y="3971239"/>
            <a:ext cx="2591410" cy="47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初歩的なことを質問してもいい？</a:t>
            </a:r>
          </a:p>
        </p:txBody>
      </p:sp>
      <p:sp>
        <p:nvSpPr>
          <p:cNvPr id="435" name="Google Shape;435;p9"/>
          <p:cNvSpPr/>
          <p:nvPr/>
        </p:nvSpPr>
        <p:spPr>
          <a:xfrm>
            <a:off x="857707" y="4554626"/>
            <a:ext cx="3047695" cy="1238098"/>
          </a:xfrm>
          <a:prstGeom prst="roundRect">
            <a:avLst>
              <a:gd name="adj" fmla="val 6817"/>
            </a:avLst>
          </a:prstGeom>
          <a:solidFill>
            <a:srgbClr val="F8FAFC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9"/>
          <p:cNvSpPr txBox="1"/>
          <p:nvPr/>
        </p:nvSpPr>
        <p:spPr>
          <a:xfrm>
            <a:off x="1009498" y="4707331"/>
            <a:ext cx="2820010" cy="9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もちろん！</a:t>
            </a:r>
            <a:r>
              <a:rPr lang="en-US" sz="1400" b="1" i="0" u="none" strike="noStrike" cap="none" dirty="0">
                <a:solidFill>
                  <a:srgbClr val="EA580C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どんな質問も大歓迎</a:t>
            </a: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です。チャットや相談会で気軽にどうぞ。</a:t>
            </a:r>
          </a:p>
        </p:txBody>
      </p:sp>
      <p:sp>
        <p:nvSpPr>
          <p:cNvPr id="437" name="Google Shape;437;p9"/>
          <p:cNvSpPr/>
          <p:nvPr/>
        </p:nvSpPr>
        <p:spPr>
          <a:xfrm>
            <a:off x="4317797" y="3781044"/>
            <a:ext cx="3562502" cy="2200046"/>
          </a:xfrm>
          <a:prstGeom prst="roundRect">
            <a:avLst>
              <a:gd name="adj" fmla="val 3599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16200000" algn="bl" rotWithShape="0">
              <a:srgbClr val="000000">
                <a:alpha val="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9"/>
          <p:cNvSpPr/>
          <p:nvPr/>
        </p:nvSpPr>
        <p:spPr>
          <a:xfrm>
            <a:off x="4317797" y="3781044"/>
            <a:ext cx="57607" cy="2200046"/>
          </a:xfrm>
          <a:prstGeom prst="roundRect">
            <a:avLst>
              <a:gd name="adj" fmla="val 137429"/>
            </a:avLst>
          </a:prstGeom>
          <a:solidFill>
            <a:srgbClr val="8B5CF6"/>
          </a:solidFill>
          <a:ln w="12700" cap="flat" cmpd="sng">
            <a:solidFill>
              <a:srgbClr val="8B5CF6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4004" y="4015130"/>
            <a:ext cx="381305" cy="38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9"/>
          <p:cNvSpPr/>
          <p:nvPr/>
        </p:nvSpPr>
        <p:spPr>
          <a:xfrm>
            <a:off x="4604004" y="4015130"/>
            <a:ext cx="381305" cy="3813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8B5CF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Q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9"/>
          <p:cNvSpPr txBox="1"/>
          <p:nvPr/>
        </p:nvSpPr>
        <p:spPr>
          <a:xfrm>
            <a:off x="5137099" y="3971239"/>
            <a:ext cx="2591410" cy="47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スコアが低いと不利？</a:t>
            </a:r>
          </a:p>
        </p:txBody>
      </p:sp>
      <p:sp>
        <p:nvSpPr>
          <p:cNvPr id="442" name="Google Shape;442;p9"/>
          <p:cNvSpPr/>
          <p:nvPr/>
        </p:nvSpPr>
        <p:spPr>
          <a:xfrm>
            <a:off x="4604004" y="4554626"/>
            <a:ext cx="3047695" cy="1238098"/>
          </a:xfrm>
          <a:prstGeom prst="roundRect">
            <a:avLst>
              <a:gd name="adj" fmla="val 6817"/>
            </a:avLst>
          </a:prstGeom>
          <a:solidFill>
            <a:srgbClr val="F8FAFC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9"/>
          <p:cNvSpPr txBox="1"/>
          <p:nvPr/>
        </p:nvSpPr>
        <p:spPr>
          <a:xfrm>
            <a:off x="4755794" y="4707331"/>
            <a:ext cx="2820010" cy="9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不利ではありません。</a:t>
            </a:r>
            <a:r>
              <a:rPr lang="en-US" sz="1400" b="1" i="0" u="none" strike="noStrike" cap="none" dirty="0">
                <a:solidFill>
                  <a:srgbClr val="9333EA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最適ルートを決める</a:t>
            </a: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ためのものです。</a:t>
            </a:r>
          </a:p>
        </p:txBody>
      </p:sp>
      <p:sp>
        <p:nvSpPr>
          <p:cNvPr id="444" name="Google Shape;444;p9"/>
          <p:cNvSpPr/>
          <p:nvPr/>
        </p:nvSpPr>
        <p:spPr>
          <a:xfrm>
            <a:off x="8064094" y="3781044"/>
            <a:ext cx="3562502" cy="2200046"/>
          </a:xfrm>
          <a:prstGeom prst="roundRect">
            <a:avLst>
              <a:gd name="adj" fmla="val 3599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16200000" algn="bl" rotWithShape="0">
              <a:srgbClr val="000000">
                <a:alpha val="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8064094" y="3781044"/>
            <a:ext cx="57607" cy="2200046"/>
          </a:xfrm>
          <a:prstGeom prst="roundRect">
            <a:avLst>
              <a:gd name="adj" fmla="val 137429"/>
            </a:avLst>
          </a:prstGeom>
          <a:solidFill>
            <a:srgbClr val="EC4899"/>
          </a:solidFill>
          <a:ln w="12700" cap="flat" cmpd="sng">
            <a:solidFill>
              <a:srgbClr val="EC4899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50301" y="4015130"/>
            <a:ext cx="381305" cy="38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9"/>
          <p:cNvSpPr/>
          <p:nvPr/>
        </p:nvSpPr>
        <p:spPr>
          <a:xfrm>
            <a:off x="8350301" y="4015130"/>
            <a:ext cx="381305" cy="381305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C4899"/>
              </a:buClr>
              <a:buSzPts val="1300"/>
              <a:buFont typeface="Zen Maru Gothic"/>
              <a:buNone/>
            </a:pPr>
            <a:r>
              <a:rPr lang="en-US" sz="1300" b="1" i="0" u="none" strike="noStrike" cap="none">
                <a:solidFill>
                  <a:srgbClr val="EC489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Q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9"/>
          <p:cNvSpPr txBox="1"/>
          <p:nvPr/>
        </p:nvSpPr>
        <p:spPr>
          <a:xfrm>
            <a:off x="8883396" y="3971239"/>
            <a:ext cx="2591410" cy="47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33415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ランクテストは一度きり？</a:t>
            </a:r>
          </a:p>
        </p:txBody>
      </p:sp>
      <p:sp>
        <p:nvSpPr>
          <p:cNvPr id="449" name="Google Shape;449;p9"/>
          <p:cNvSpPr/>
          <p:nvPr/>
        </p:nvSpPr>
        <p:spPr>
          <a:xfrm>
            <a:off x="8350301" y="4554626"/>
            <a:ext cx="3047695" cy="1238098"/>
          </a:xfrm>
          <a:prstGeom prst="roundRect">
            <a:avLst>
              <a:gd name="adj" fmla="val 6817"/>
            </a:avLst>
          </a:prstGeom>
          <a:solidFill>
            <a:srgbClr val="F8FAFC"/>
          </a:solidFill>
          <a:ln w="127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9"/>
          <p:cNvSpPr txBox="1"/>
          <p:nvPr/>
        </p:nvSpPr>
        <p:spPr>
          <a:xfrm>
            <a:off x="8503006" y="4707331"/>
            <a:ext cx="2820010" cy="6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いいえ、</a:t>
            </a:r>
            <a:r>
              <a:rPr lang="en-US" sz="1400" b="1" i="0" u="none" strike="noStrike" cap="none" dirty="0">
                <a:solidFill>
                  <a:srgbClr val="DB277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学習後に再受験</a:t>
            </a:r>
            <a:r>
              <a:rPr lang="en-US" sz="1400" b="0" i="0" u="none" strike="noStrike" cap="none" dirty="0">
                <a:solidFill>
                  <a:srgbClr val="475569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して更新できます。</a:t>
            </a:r>
          </a:p>
        </p:txBody>
      </p:sp>
      <p:pic>
        <p:nvPicPr>
          <p:cNvPr id="451" name="Google Shape;451;p9" descr="preencoded.png"/>
          <p:cNvPicPr preferRelativeResize="0"/>
          <p:nvPr/>
        </p:nvPicPr>
        <p:blipFill rotWithShape="1">
          <a:blip r:embed="rId11">
            <a:alphaModFix/>
          </a:blip>
          <a:srcRect l="-200" r="-199"/>
          <a:stretch/>
        </p:blipFill>
        <p:spPr>
          <a:xfrm>
            <a:off x="0" y="7005218"/>
            <a:ext cx="12191695" cy="7589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"/>
          <p:cNvSpPr txBox="1"/>
          <p:nvPr/>
        </p:nvSpPr>
        <p:spPr>
          <a:xfrm>
            <a:off x="418795" y="629107"/>
            <a:ext cx="11354105" cy="38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Zen Maru Gothic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不安はここで解消できます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9"/>
          <p:cNvSpPr txBox="1"/>
          <p:nvPr/>
        </p:nvSpPr>
        <p:spPr>
          <a:xfrm>
            <a:off x="476402" y="1086307"/>
            <a:ext cx="11239805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Zen Maru Gothic"/>
              <a:buNone/>
            </a:pPr>
            <a:r>
              <a:rPr lang="en-US" sz="1300" b="0" i="0" u="none" strike="noStrike" cap="none">
                <a:solidFill>
                  <a:srgbClr val="6B728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よくいただく質問をまとめました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71846" y="190195"/>
            <a:ext cx="1857146" cy="3236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"/>
          <p:cNvSpPr/>
          <p:nvPr/>
        </p:nvSpPr>
        <p:spPr>
          <a:xfrm>
            <a:off x="5543093" y="190195"/>
            <a:ext cx="1486814" cy="32461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>
            <a:solidFill>
              <a:srgbClr val="E0E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F46E5"/>
              </a:buClr>
              <a:buSzPts val="1000"/>
              <a:buFont typeface="Zen Maru Gothic"/>
              <a:buNone/>
            </a:pPr>
            <a:r>
              <a:rPr lang="en-US" sz="1000" b="1" i="0" u="none" strike="noStrike" cap="none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FAQ（よくある質問）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3695" y="292608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27614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9"/>
          <p:cNvSpPr txBox="1"/>
          <p:nvPr/>
        </p:nvSpPr>
        <p:spPr>
          <a:xfrm>
            <a:off x="705002" y="228600"/>
            <a:ext cx="2358238" cy="2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84C7"/>
              </a:buClr>
              <a:buSzPts val="1400"/>
              <a:buFont typeface="Zen Maru Gothic"/>
              <a:buNone/>
            </a:pPr>
            <a:r>
              <a:rPr lang="en-US" sz="1400" b="1" i="0" u="none" strike="noStrike" cap="none" dirty="0">
                <a:solidFill>
                  <a:srgbClr val="0284C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AI派遣 オリエンテーション</a:t>
            </a:r>
          </a:p>
        </p:txBody>
      </p:sp>
      <p:sp>
        <p:nvSpPr>
          <p:cNvPr id="459" name="Google Shape;459;p9"/>
          <p:cNvSpPr txBox="1"/>
          <p:nvPr/>
        </p:nvSpPr>
        <p:spPr>
          <a:xfrm>
            <a:off x="11126419" y="267005"/>
            <a:ext cx="127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400"/>
              <a:buFont typeface="Zen Maru Gothic"/>
              <a:buNone/>
            </a:pPr>
            <a:r>
              <a:rPr lang="en-US" sz="1400" b="0" i="0" u="none" strike="noStrike" cap="none" dirty="0">
                <a:solidFill>
                  <a:srgbClr val="9CA3A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Session 01</a:t>
            </a:r>
          </a:p>
        </p:txBody>
      </p:sp>
    </p:spTree>
    <p:extLst>
      <p:ext uri="{BB962C8B-B14F-4D97-AF65-F5344CB8AC3E}">
        <p14:creationId xmlns:p14="http://schemas.microsoft.com/office/powerpoint/2010/main" val="1785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7009893-8829-994F-81D7-1E2C72EC8BD8}">
  <we:reference id="wa200010001" version="1.0.0.0" store="en-US" storeType="OMEX"/>
  <we:alternateReferences>
    <we:reference id="wa200010001" version="1.0.0.0" store="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494</Words>
  <Application>Microsoft Macintosh PowerPoint</Application>
  <PresentationFormat>ワイド画面</PresentationFormat>
  <Paragraphs>174</Paragraphs>
  <Slides>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M PLUS Rounded 1c</vt:lpstr>
      <vt:lpstr>Zen Maru Gothic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武士 石田</cp:lastModifiedBy>
  <cp:revision>2</cp:revision>
  <dcterms:modified xsi:type="dcterms:W3CDTF">2026-02-25T03:31:27Z</dcterms:modified>
</cp:coreProperties>
</file>